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630" r:id="rId2"/>
    <p:sldId id="676" r:id="rId3"/>
    <p:sldId id="804" r:id="rId4"/>
    <p:sldId id="734" r:id="rId5"/>
    <p:sldId id="595" r:id="rId6"/>
    <p:sldId id="597" r:id="rId7"/>
    <p:sldId id="599" r:id="rId8"/>
    <p:sldId id="706" r:id="rId9"/>
    <p:sldId id="707" r:id="rId10"/>
    <p:sldId id="708" r:id="rId11"/>
    <p:sldId id="726" r:id="rId12"/>
    <p:sldId id="699" r:id="rId13"/>
    <p:sldId id="584" r:id="rId14"/>
    <p:sldId id="588" r:id="rId15"/>
    <p:sldId id="589" r:id="rId16"/>
    <p:sldId id="586" r:id="rId17"/>
    <p:sldId id="702" r:id="rId18"/>
    <p:sldId id="591" r:id="rId19"/>
    <p:sldId id="728" r:id="rId20"/>
    <p:sldId id="752" r:id="rId21"/>
    <p:sldId id="631" r:id="rId22"/>
    <p:sldId id="632" r:id="rId23"/>
    <p:sldId id="634" r:id="rId24"/>
    <p:sldId id="672" r:id="rId25"/>
    <p:sldId id="691" r:id="rId26"/>
    <p:sldId id="673" r:id="rId27"/>
    <p:sldId id="648" r:id="rId28"/>
    <p:sldId id="635" r:id="rId29"/>
    <p:sldId id="710" r:id="rId30"/>
    <p:sldId id="711" r:id="rId31"/>
    <p:sldId id="757" r:id="rId32"/>
    <p:sldId id="780" r:id="rId33"/>
    <p:sldId id="781" r:id="rId34"/>
    <p:sldId id="778" r:id="rId35"/>
    <p:sldId id="834" r:id="rId36"/>
    <p:sldId id="782" r:id="rId37"/>
    <p:sldId id="745" r:id="rId38"/>
    <p:sldId id="785" r:id="rId39"/>
    <p:sldId id="749" r:id="rId40"/>
    <p:sldId id="746" r:id="rId41"/>
    <p:sldId id="800" r:id="rId42"/>
    <p:sldId id="748" r:id="rId43"/>
    <p:sldId id="719" r:id="rId44"/>
    <p:sldId id="793" r:id="rId45"/>
    <p:sldId id="807" r:id="rId46"/>
    <p:sldId id="735" r:id="rId47"/>
    <p:sldId id="811" r:id="rId48"/>
    <p:sldId id="810" r:id="rId49"/>
    <p:sldId id="816" r:id="rId50"/>
    <p:sldId id="812" r:id="rId51"/>
    <p:sldId id="736" r:id="rId52"/>
    <p:sldId id="815" r:id="rId53"/>
    <p:sldId id="714" r:id="rId54"/>
    <p:sldId id="3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F1D2D0-0072-40C6-B6E2-E0AB791BDEF3}">
          <p14:sldIdLst/>
        </p14:section>
        <p14:section name="Default Section" id="{A4070BD8-BC1E-9649-81FB-F587882D54F0}">
          <p14:sldIdLst>
            <p14:sldId id="630"/>
            <p14:sldId id="676"/>
            <p14:sldId id="804"/>
            <p14:sldId id="734"/>
            <p14:sldId id="595"/>
            <p14:sldId id="597"/>
            <p14:sldId id="599"/>
            <p14:sldId id="706"/>
            <p14:sldId id="707"/>
            <p14:sldId id="708"/>
            <p14:sldId id="726"/>
            <p14:sldId id="699"/>
            <p14:sldId id="584"/>
            <p14:sldId id="588"/>
            <p14:sldId id="589"/>
            <p14:sldId id="586"/>
            <p14:sldId id="702"/>
            <p14:sldId id="591"/>
            <p14:sldId id="728"/>
            <p14:sldId id="752"/>
            <p14:sldId id="631"/>
            <p14:sldId id="632"/>
            <p14:sldId id="634"/>
            <p14:sldId id="672"/>
            <p14:sldId id="691"/>
            <p14:sldId id="673"/>
            <p14:sldId id="648"/>
            <p14:sldId id="635"/>
            <p14:sldId id="710"/>
            <p14:sldId id="711"/>
            <p14:sldId id="757"/>
            <p14:sldId id="780"/>
            <p14:sldId id="781"/>
            <p14:sldId id="778"/>
            <p14:sldId id="834"/>
            <p14:sldId id="782"/>
            <p14:sldId id="745"/>
            <p14:sldId id="785"/>
            <p14:sldId id="749"/>
            <p14:sldId id="746"/>
            <p14:sldId id="800"/>
            <p14:sldId id="748"/>
            <p14:sldId id="719"/>
            <p14:sldId id="793"/>
            <p14:sldId id="807"/>
            <p14:sldId id="735"/>
            <p14:sldId id="811"/>
            <p14:sldId id="810"/>
            <p14:sldId id="816"/>
            <p14:sldId id="812"/>
            <p14:sldId id="736"/>
            <p14:sldId id="815"/>
            <p14:sldId id="714"/>
            <p14:sldId id="3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0DDD4-ADE9-405E-AD7E-9998D7985865}" v="1" dt="2022-02-01T18:54: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8" autoAdjust="0"/>
    <p:restoredTop sz="94694"/>
  </p:normalViewPr>
  <p:slideViewPr>
    <p:cSldViewPr snapToGrid="0" snapToObjects="1">
      <p:cViewPr varScale="1">
        <p:scale>
          <a:sx n="64" d="100"/>
          <a:sy n="64" d="100"/>
        </p:scale>
        <p:origin x="90" y="3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9B5DD-0274-BF45-B4C5-62E173E8F634}"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16669-4A9E-2244-B321-FE3C257B743B}" type="slidenum">
              <a:rPr lang="en-US" smtClean="0"/>
              <a:t>‹#›</a:t>
            </a:fld>
            <a:endParaRPr lang="en-US"/>
          </a:p>
        </p:txBody>
      </p:sp>
    </p:spTree>
    <p:extLst>
      <p:ext uri="{BB962C8B-B14F-4D97-AF65-F5344CB8AC3E}">
        <p14:creationId xmlns:p14="http://schemas.microsoft.com/office/powerpoint/2010/main" val="12215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a:t>
            </a:fld>
            <a:endParaRPr lang="en-US"/>
          </a:p>
        </p:txBody>
      </p:sp>
    </p:spTree>
    <p:extLst>
      <p:ext uri="{BB962C8B-B14F-4D97-AF65-F5344CB8AC3E}">
        <p14:creationId xmlns:p14="http://schemas.microsoft.com/office/powerpoint/2010/main" val="26131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14</a:t>
            </a:fld>
            <a:endParaRPr lang="en-US"/>
          </a:p>
        </p:txBody>
      </p:sp>
    </p:spTree>
    <p:extLst>
      <p:ext uri="{BB962C8B-B14F-4D97-AF65-F5344CB8AC3E}">
        <p14:creationId xmlns:p14="http://schemas.microsoft.com/office/powerpoint/2010/main" val="235816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15</a:t>
            </a:fld>
            <a:endParaRPr lang="en-US"/>
          </a:p>
        </p:txBody>
      </p:sp>
    </p:spTree>
    <p:extLst>
      <p:ext uri="{BB962C8B-B14F-4D97-AF65-F5344CB8AC3E}">
        <p14:creationId xmlns:p14="http://schemas.microsoft.com/office/powerpoint/2010/main" val="324954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16</a:t>
            </a:fld>
            <a:endParaRPr lang="en-US"/>
          </a:p>
        </p:txBody>
      </p:sp>
    </p:spTree>
    <p:extLst>
      <p:ext uri="{BB962C8B-B14F-4D97-AF65-F5344CB8AC3E}">
        <p14:creationId xmlns:p14="http://schemas.microsoft.com/office/powerpoint/2010/main" val="7877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17</a:t>
            </a:fld>
            <a:endParaRPr lang="en-US"/>
          </a:p>
        </p:txBody>
      </p:sp>
    </p:spTree>
    <p:extLst>
      <p:ext uri="{BB962C8B-B14F-4D97-AF65-F5344CB8AC3E}">
        <p14:creationId xmlns:p14="http://schemas.microsoft.com/office/powerpoint/2010/main" val="103093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18</a:t>
            </a:fld>
            <a:endParaRPr lang="en-US"/>
          </a:p>
        </p:txBody>
      </p:sp>
    </p:spTree>
    <p:extLst>
      <p:ext uri="{BB962C8B-B14F-4D97-AF65-F5344CB8AC3E}">
        <p14:creationId xmlns:p14="http://schemas.microsoft.com/office/powerpoint/2010/main" val="288469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19</a:t>
            </a:fld>
            <a:endParaRPr lang="en-US"/>
          </a:p>
        </p:txBody>
      </p:sp>
    </p:spTree>
    <p:extLst>
      <p:ext uri="{BB962C8B-B14F-4D97-AF65-F5344CB8AC3E}">
        <p14:creationId xmlns:p14="http://schemas.microsoft.com/office/powerpoint/2010/main" val="3445910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22</a:t>
            </a:fld>
            <a:endParaRPr lang="en-US"/>
          </a:p>
        </p:txBody>
      </p:sp>
    </p:spTree>
    <p:extLst>
      <p:ext uri="{BB962C8B-B14F-4D97-AF65-F5344CB8AC3E}">
        <p14:creationId xmlns:p14="http://schemas.microsoft.com/office/powerpoint/2010/main" val="269589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23</a:t>
            </a:fld>
            <a:endParaRPr lang="en-US"/>
          </a:p>
        </p:txBody>
      </p:sp>
    </p:spTree>
    <p:extLst>
      <p:ext uri="{BB962C8B-B14F-4D97-AF65-F5344CB8AC3E}">
        <p14:creationId xmlns:p14="http://schemas.microsoft.com/office/powerpoint/2010/main" val="233244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24</a:t>
            </a:fld>
            <a:endParaRPr lang="en-US"/>
          </a:p>
        </p:txBody>
      </p:sp>
    </p:spTree>
    <p:extLst>
      <p:ext uri="{BB962C8B-B14F-4D97-AF65-F5344CB8AC3E}">
        <p14:creationId xmlns:p14="http://schemas.microsoft.com/office/powerpoint/2010/main" val="172512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27</a:t>
            </a:fld>
            <a:endParaRPr lang="en-US"/>
          </a:p>
        </p:txBody>
      </p:sp>
    </p:spTree>
    <p:extLst>
      <p:ext uri="{BB962C8B-B14F-4D97-AF65-F5344CB8AC3E}">
        <p14:creationId xmlns:p14="http://schemas.microsoft.com/office/powerpoint/2010/main" val="301354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3D65158-EAA1-364E-8289-C6CA3BB875F7}" type="slidenum">
              <a:rPr lang="en-US" smtClean="0"/>
              <a:pPr/>
              <a:t>28</a:t>
            </a:fld>
            <a:endParaRPr lang="en-US"/>
          </a:p>
        </p:txBody>
      </p:sp>
    </p:spTree>
    <p:extLst>
      <p:ext uri="{BB962C8B-B14F-4D97-AF65-F5344CB8AC3E}">
        <p14:creationId xmlns:p14="http://schemas.microsoft.com/office/powerpoint/2010/main" val="4183022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29</a:t>
            </a:fld>
            <a:endParaRPr lang="en-US"/>
          </a:p>
        </p:txBody>
      </p:sp>
    </p:spTree>
    <p:extLst>
      <p:ext uri="{BB962C8B-B14F-4D97-AF65-F5344CB8AC3E}">
        <p14:creationId xmlns:p14="http://schemas.microsoft.com/office/powerpoint/2010/main" val="366915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a:t>
            </a:r>
            <a:r>
              <a:rPr lang="en-GB" baseline="0" dirty="0"/>
              <a:t> set up a collaboration agreement with the IIC which is not an standards organisation itself. </a:t>
            </a:r>
            <a:r>
              <a:rPr lang="en-GB" dirty="0"/>
              <a:t>The Open Connectivity Foundation</a:t>
            </a:r>
            <a:r>
              <a:rPr lang="en-GB" baseline="0" dirty="0"/>
              <a:t> is a recently announced rebranding on the Open Interconnect Consortium (OIC).  We’ve had presentations from OIC and likewise given presentations to the OIC.  OIC started with Intel, Samsung, Cisco and others, then brought in Microsoft for their work on UPnP, and with the rebranding as OCF, have now brought in Qualcomm.    We’ve had quite a few meetings with </a:t>
            </a:r>
            <a:r>
              <a:rPr lang="en-GB" baseline="0" dirty="0" err="1"/>
              <a:t>Industrie</a:t>
            </a:r>
            <a:r>
              <a:rPr lang="en-GB" baseline="0" dirty="0"/>
              <a:t> 4.0 and they generally agree with our approach. We’re having discussions with the OPC Foundation, e.g. in respect to semantic interoperability and security frameworks.   W3C has good links with the IETF and its sibling the IRTF (Internet Research Task Force), </a:t>
            </a:r>
            <a:r>
              <a:rPr lang="en-GB" baseline="0" dirty="0" err="1"/>
              <a:t>particulary</a:t>
            </a:r>
            <a:r>
              <a:rPr lang="en-GB" baseline="0" dirty="0"/>
              <a:t> the IRTF’s Thing to Thing Research Group.   We have good connections to OneM2M especially in regards to semantic interoperability.  AIOTI was set up as a public-private partnership between the European Commission and Industry in respect to European funding for </a:t>
            </a:r>
            <a:r>
              <a:rPr lang="en-GB" baseline="0" dirty="0" err="1"/>
              <a:t>IoT</a:t>
            </a:r>
            <a:r>
              <a:rPr lang="en-GB" baseline="0" dirty="0"/>
              <a:t>.  We’re working with AIOTI on semantic interoperability.</a:t>
            </a:r>
          </a:p>
        </p:txBody>
      </p:sp>
      <p:sp>
        <p:nvSpPr>
          <p:cNvPr id="4" name="Slide Number Placeholder 3"/>
          <p:cNvSpPr>
            <a:spLocks noGrp="1"/>
          </p:cNvSpPr>
          <p:nvPr>
            <p:ph type="sldNum" sz="quarter" idx="10"/>
          </p:nvPr>
        </p:nvSpPr>
        <p:spPr/>
        <p:txBody>
          <a:bodyPr/>
          <a:lstStyle/>
          <a:p>
            <a:fld id="{53D65158-EAA1-364E-8289-C6CA3BB875F7}" type="slidenum">
              <a:rPr lang="en-US" smtClean="0"/>
              <a:pPr/>
              <a:t>30</a:t>
            </a:fld>
            <a:endParaRPr lang="en-US"/>
          </a:p>
        </p:txBody>
      </p:sp>
    </p:spTree>
    <p:extLst>
      <p:ext uri="{BB962C8B-B14F-4D97-AF65-F5344CB8AC3E}">
        <p14:creationId xmlns:p14="http://schemas.microsoft.com/office/powerpoint/2010/main" val="2545494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2427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6644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6912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15055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965832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42</a:t>
            </a:fld>
            <a:endParaRPr lang="en-US"/>
          </a:p>
        </p:txBody>
      </p:sp>
    </p:spTree>
    <p:extLst>
      <p:ext uri="{BB962C8B-B14F-4D97-AF65-F5344CB8AC3E}">
        <p14:creationId xmlns:p14="http://schemas.microsoft.com/office/powerpoint/2010/main" val="411379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a:t>
            </a:fld>
            <a:endParaRPr lang="en-US"/>
          </a:p>
        </p:txBody>
      </p:sp>
    </p:spTree>
    <p:extLst>
      <p:ext uri="{BB962C8B-B14F-4D97-AF65-F5344CB8AC3E}">
        <p14:creationId xmlns:p14="http://schemas.microsoft.com/office/powerpoint/2010/main" val="2317568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45</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46</a:t>
            </a:fld>
            <a:endParaRPr lang="en-US"/>
          </a:p>
        </p:txBody>
      </p:sp>
    </p:spTree>
    <p:extLst>
      <p:ext uri="{BB962C8B-B14F-4D97-AF65-F5344CB8AC3E}">
        <p14:creationId xmlns:p14="http://schemas.microsoft.com/office/powerpoint/2010/main" val="1353277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47</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48</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49</a:t>
            </a:fld>
            <a:endParaRPr lang="en-US"/>
          </a:p>
        </p:txBody>
      </p:sp>
    </p:spTree>
    <p:extLst>
      <p:ext uri="{BB962C8B-B14F-4D97-AF65-F5344CB8AC3E}">
        <p14:creationId xmlns:p14="http://schemas.microsoft.com/office/powerpoint/2010/main" val="1849779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50</a:t>
            </a:fld>
            <a:endParaRPr lang="en-US"/>
          </a:p>
        </p:txBody>
      </p:sp>
    </p:spTree>
    <p:extLst>
      <p:ext uri="{BB962C8B-B14F-4D97-AF65-F5344CB8AC3E}">
        <p14:creationId xmlns:p14="http://schemas.microsoft.com/office/powerpoint/2010/main" val="3399098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51</a:t>
            </a:fld>
            <a:endParaRPr lang="en-US"/>
          </a:p>
        </p:txBody>
      </p:sp>
    </p:spTree>
    <p:extLst>
      <p:ext uri="{BB962C8B-B14F-4D97-AF65-F5344CB8AC3E}">
        <p14:creationId xmlns:p14="http://schemas.microsoft.com/office/powerpoint/2010/main" val="267740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52</a:t>
            </a:fld>
            <a:endParaRPr lang="en-US"/>
          </a:p>
        </p:txBody>
      </p:sp>
    </p:spTree>
    <p:extLst>
      <p:ext uri="{BB962C8B-B14F-4D97-AF65-F5344CB8AC3E}">
        <p14:creationId xmlns:p14="http://schemas.microsoft.com/office/powerpoint/2010/main" val="225450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406189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r>
              <a:rPr lang="en-US" dirty="0"/>
              <a:t>Image:</a:t>
            </a:r>
            <a:r>
              <a:rPr lang="en-US" baseline="0" dirty="0"/>
              <a:t> show human to human </a:t>
            </a:r>
            <a:endParaRPr lang="en-US"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54</a:t>
            </a:fld>
            <a:endParaRPr lang="en-US"/>
          </a:p>
        </p:txBody>
      </p:sp>
    </p:spTree>
    <p:extLst>
      <p:ext uri="{BB962C8B-B14F-4D97-AF65-F5344CB8AC3E}">
        <p14:creationId xmlns:p14="http://schemas.microsoft.com/office/powerpoint/2010/main" val="70626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few of the areas</a:t>
            </a:r>
            <a:r>
              <a:rPr lang="en-GB" baseline="0" dirty="0"/>
              <a:t> where the </a:t>
            </a:r>
            <a:r>
              <a:rPr lang="en-GB" baseline="0" dirty="0" err="1"/>
              <a:t>IoT</a:t>
            </a:r>
            <a:r>
              <a:rPr lang="en-GB" baseline="0" dirty="0"/>
              <a:t> is being applied</a:t>
            </a:r>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6</a:t>
            </a:fld>
            <a:endParaRPr lang="en-US"/>
          </a:p>
        </p:txBody>
      </p:sp>
    </p:spTree>
    <p:extLst>
      <p:ext uri="{BB962C8B-B14F-4D97-AF65-F5344CB8AC3E}">
        <p14:creationId xmlns:p14="http://schemas.microsoft.com/office/powerpoint/2010/main" val="369449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7</a:t>
            </a:fld>
            <a:endParaRPr lang="en-US"/>
          </a:p>
        </p:txBody>
      </p:sp>
    </p:spTree>
    <p:extLst>
      <p:ext uri="{BB962C8B-B14F-4D97-AF65-F5344CB8AC3E}">
        <p14:creationId xmlns:p14="http://schemas.microsoft.com/office/powerpoint/2010/main" val="238835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8</a:t>
            </a:fld>
            <a:endParaRPr lang="en-US"/>
          </a:p>
        </p:txBody>
      </p:sp>
    </p:spTree>
    <p:extLst>
      <p:ext uri="{BB962C8B-B14F-4D97-AF65-F5344CB8AC3E}">
        <p14:creationId xmlns:p14="http://schemas.microsoft.com/office/powerpoint/2010/main" val="241365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9</a:t>
            </a:fld>
            <a:endParaRPr lang="en-US"/>
          </a:p>
        </p:txBody>
      </p:sp>
    </p:spTree>
    <p:extLst>
      <p:ext uri="{BB962C8B-B14F-4D97-AF65-F5344CB8AC3E}">
        <p14:creationId xmlns:p14="http://schemas.microsoft.com/office/powerpoint/2010/main" val="120924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10</a:t>
            </a:fld>
            <a:endParaRPr lang="en-US"/>
          </a:p>
        </p:txBody>
      </p:sp>
    </p:spTree>
    <p:extLst>
      <p:ext uri="{BB962C8B-B14F-4D97-AF65-F5344CB8AC3E}">
        <p14:creationId xmlns:p14="http://schemas.microsoft.com/office/powerpoint/2010/main" val="129103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D65158-EAA1-364E-8289-C6CA3BB875F7}" type="slidenum">
              <a:rPr lang="en-US" smtClean="0"/>
              <a:pPr/>
              <a:t>11</a:t>
            </a:fld>
            <a:endParaRPr lang="en-US"/>
          </a:p>
        </p:txBody>
      </p:sp>
    </p:spTree>
    <p:extLst>
      <p:ext uri="{BB962C8B-B14F-4D97-AF65-F5344CB8AC3E}">
        <p14:creationId xmlns:p14="http://schemas.microsoft.com/office/powerpoint/2010/main" val="3017791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CDCF-83F0-654A-8E95-83ACE832996E}"/>
              </a:ext>
            </a:extLst>
          </p:cNvPr>
          <p:cNvSpPr>
            <a:spLocks noGrp="1"/>
          </p:cNvSpPr>
          <p:nvPr>
            <p:ph type="ctrTitle"/>
          </p:nvPr>
        </p:nvSpPr>
        <p:spPr>
          <a:xfrm>
            <a:off x="838200" y="3428999"/>
            <a:ext cx="10515600" cy="1392589"/>
          </a:xfrm>
          <a:prstGeom prst="rect">
            <a:avLst/>
          </a:prstGeom>
        </p:spPr>
        <p:txBody>
          <a:bodyPr anchor="ctr"/>
          <a:lstStyle>
            <a:lvl1pPr algn="ctr">
              <a:defRPr sz="6000"/>
            </a:lvl1pPr>
          </a:lstStyle>
          <a:p>
            <a:r>
              <a:rPr lang="ja-JP" altLang="en-US"/>
              <a:t>マスター タイトルの書式設定</a:t>
            </a:r>
            <a:endParaRPr lang="en-US" dirty="0"/>
          </a:p>
        </p:txBody>
      </p:sp>
      <p:sp>
        <p:nvSpPr>
          <p:cNvPr id="3" name="Subtitle 2">
            <a:extLst>
              <a:ext uri="{FF2B5EF4-FFF2-40B4-BE49-F238E27FC236}">
                <a16:creationId xmlns:a16="http://schemas.microsoft.com/office/drawing/2014/main" id="{EA1FDD66-E57C-D246-A8D3-5F7E64604763}"/>
              </a:ext>
            </a:extLst>
          </p:cNvPr>
          <p:cNvSpPr>
            <a:spLocks noGrp="1"/>
          </p:cNvSpPr>
          <p:nvPr>
            <p:ph type="subTitle" idx="1"/>
          </p:nvPr>
        </p:nvSpPr>
        <p:spPr>
          <a:xfrm>
            <a:off x="1524000" y="5000977"/>
            <a:ext cx="9144000" cy="113735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5" name="Footer Placeholder 4">
            <a:extLst>
              <a:ext uri="{FF2B5EF4-FFF2-40B4-BE49-F238E27FC236}">
                <a16:creationId xmlns:a16="http://schemas.microsoft.com/office/drawing/2014/main" id="{28EA4BBE-75B1-9143-A887-FCA15B99C9D8}"/>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pic>
        <p:nvPicPr>
          <p:cNvPr id="7" name="Picture 6">
            <a:extLst>
              <a:ext uri="{FF2B5EF4-FFF2-40B4-BE49-F238E27FC236}">
                <a16:creationId xmlns:a16="http://schemas.microsoft.com/office/drawing/2014/main" id="{5C2FA7A7-1EC8-9A45-B674-9F5AA403389C}"/>
              </a:ext>
            </a:extLst>
          </p:cNvPr>
          <p:cNvPicPr>
            <a:picLocks noChangeAspect="1"/>
          </p:cNvPicPr>
          <p:nvPr userDrawn="1"/>
        </p:nvPicPr>
        <p:blipFill>
          <a:blip r:embed="rId2"/>
          <a:stretch>
            <a:fillRect/>
          </a:stretch>
        </p:blipFill>
        <p:spPr>
          <a:xfrm>
            <a:off x="3775125" y="483127"/>
            <a:ext cx="4641750" cy="2766483"/>
          </a:xfrm>
          <a:prstGeom prst="rect">
            <a:avLst/>
          </a:prstGeom>
        </p:spPr>
      </p:pic>
    </p:spTree>
    <p:extLst>
      <p:ext uri="{BB962C8B-B14F-4D97-AF65-F5344CB8AC3E}">
        <p14:creationId xmlns:p14="http://schemas.microsoft.com/office/powerpoint/2010/main" val="347754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D7F8-1D21-E24C-867B-27076A867C4A}"/>
              </a:ext>
            </a:extLst>
          </p:cNvPr>
          <p:cNvSpPr>
            <a:spLocks noGrp="1"/>
          </p:cNvSpPr>
          <p:nvPr>
            <p:ph type="title"/>
          </p:nvPr>
        </p:nvSpPr>
        <p:spPr>
          <a:xfrm>
            <a:off x="838200" y="365125"/>
            <a:ext cx="10515600" cy="933097"/>
          </a:xfrm>
          <a:prstGeom prst="rect">
            <a:avLst/>
          </a:prstGeom>
        </p:spPr>
        <p:txBody>
          <a:bodyPr/>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538A5910-6C9B-1F48-8812-ECC4A33F6A21}"/>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6EAF42E-65C6-9945-BE49-EB50D6713838}"/>
              </a:ext>
            </a:extLst>
          </p:cNvPr>
          <p:cNvSpPr>
            <a:spLocks noGrp="1"/>
          </p:cNvSpPr>
          <p:nvPr>
            <p:ph type="dt" sz="half" idx="10"/>
          </p:nvPr>
        </p:nvSpPr>
        <p:spPr>
          <a:xfrm>
            <a:off x="838200" y="6356350"/>
            <a:ext cx="2743200" cy="365125"/>
          </a:xfrm>
          <a:prstGeom prst="rect">
            <a:avLst/>
          </a:prstGeom>
        </p:spPr>
        <p:txBody>
          <a:bodyPr/>
          <a:lstStyle/>
          <a:p>
            <a:fld id="{2F93E591-CC8D-C74E-8EED-098A7FB5E64D}" type="datetime1">
              <a:rPr lang="en-CA" smtClean="0"/>
              <a:t>2022-02-02</a:t>
            </a:fld>
            <a:endParaRPr lang="en-US"/>
          </a:p>
        </p:txBody>
      </p:sp>
      <p:sp>
        <p:nvSpPr>
          <p:cNvPr id="5" name="Footer Placeholder 4">
            <a:extLst>
              <a:ext uri="{FF2B5EF4-FFF2-40B4-BE49-F238E27FC236}">
                <a16:creationId xmlns:a16="http://schemas.microsoft.com/office/drawing/2014/main" id="{255EF138-5D7E-EE45-A145-963FACA62E6A}"/>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43FF53AE-A2BC-DE4D-BB61-40C1BC3B64F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96536F3-C8D2-4944-B4D4-6A4C8563FAC8}"/>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16917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FF282-7893-604E-9578-505C40B7157B}"/>
              </a:ext>
            </a:extLst>
          </p:cNvPr>
          <p:cNvSpPr>
            <a:spLocks noGrp="1"/>
          </p:cNvSpPr>
          <p:nvPr>
            <p:ph type="title" orient="vert"/>
          </p:nvPr>
        </p:nvSpPr>
        <p:spPr>
          <a:xfrm>
            <a:off x="9731022" y="365125"/>
            <a:ext cx="1622778" cy="5811838"/>
          </a:xfrm>
          <a:prstGeom prst="rect">
            <a:avLst/>
          </a:prstGeom>
        </p:spPr>
        <p:txBody>
          <a:bodyPr vert="eaVert"/>
          <a:lstStyle/>
          <a:p>
            <a:r>
              <a:rPr lang="ja-JP" altLang="en-US"/>
              <a:t>マスター タイトルの書式設定</a:t>
            </a:r>
            <a:endParaRPr lang="en-US"/>
          </a:p>
        </p:txBody>
      </p:sp>
      <p:sp>
        <p:nvSpPr>
          <p:cNvPr id="3" name="Vertical Text Placeholder 2">
            <a:extLst>
              <a:ext uri="{FF2B5EF4-FFF2-40B4-BE49-F238E27FC236}">
                <a16:creationId xmlns:a16="http://schemas.microsoft.com/office/drawing/2014/main" id="{7CA972C3-333E-304A-AB27-C6CDCBED1A76}"/>
              </a:ext>
            </a:extLst>
          </p:cNvPr>
          <p:cNvSpPr>
            <a:spLocks noGrp="1"/>
          </p:cNvSpPr>
          <p:nvPr>
            <p:ph type="body" orient="vert" idx="1"/>
          </p:nvPr>
        </p:nvSpPr>
        <p:spPr>
          <a:xfrm>
            <a:off x="838200" y="365125"/>
            <a:ext cx="8892822"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a:extLst>
              <a:ext uri="{FF2B5EF4-FFF2-40B4-BE49-F238E27FC236}">
                <a16:creationId xmlns:a16="http://schemas.microsoft.com/office/drawing/2014/main" id="{389F7E9A-773D-734B-9080-4E50327633D7}"/>
              </a:ext>
            </a:extLst>
          </p:cNvPr>
          <p:cNvSpPr>
            <a:spLocks noGrp="1"/>
          </p:cNvSpPr>
          <p:nvPr>
            <p:ph type="dt" sz="half" idx="10"/>
          </p:nvPr>
        </p:nvSpPr>
        <p:spPr>
          <a:xfrm>
            <a:off x="838200" y="6356350"/>
            <a:ext cx="2743200" cy="365125"/>
          </a:xfrm>
          <a:prstGeom prst="rect">
            <a:avLst/>
          </a:prstGeom>
        </p:spPr>
        <p:txBody>
          <a:bodyPr/>
          <a:lstStyle/>
          <a:p>
            <a:fld id="{2E1BC118-574D-594E-ABEA-A7C82666C9AB}" type="datetime1">
              <a:rPr lang="en-CA" smtClean="0"/>
              <a:t>2022-02-02</a:t>
            </a:fld>
            <a:endParaRPr lang="en-US"/>
          </a:p>
        </p:txBody>
      </p:sp>
      <p:sp>
        <p:nvSpPr>
          <p:cNvPr id="5" name="Footer Placeholder 4">
            <a:extLst>
              <a:ext uri="{FF2B5EF4-FFF2-40B4-BE49-F238E27FC236}">
                <a16:creationId xmlns:a16="http://schemas.microsoft.com/office/drawing/2014/main" id="{B3582C37-09FF-6A4D-8C32-64A7F07F294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3BDB5B9D-9935-CE4E-A40E-BBED3145DF40}"/>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24F9CC3B-F1C2-024E-9BCF-1306C0AC80DE}"/>
              </a:ext>
            </a:extLst>
          </p:cNvPr>
          <p:cNvPicPr>
            <a:picLocks noChangeAspect="1"/>
          </p:cNvPicPr>
          <p:nvPr userDrawn="1"/>
        </p:nvPicPr>
        <p:blipFill>
          <a:blip r:embed="rId2"/>
          <a:stretch>
            <a:fillRect/>
          </a:stretch>
        </p:blipFill>
        <p:spPr>
          <a:xfrm rot="5400000">
            <a:off x="11093626" y="5793141"/>
            <a:ext cx="1287991" cy="767643"/>
          </a:xfrm>
          <a:prstGeom prst="rect">
            <a:avLst/>
          </a:prstGeom>
        </p:spPr>
      </p:pic>
    </p:spTree>
    <p:extLst>
      <p:ext uri="{BB962C8B-B14F-4D97-AF65-F5344CB8AC3E}">
        <p14:creationId xmlns:p14="http://schemas.microsoft.com/office/powerpoint/2010/main" val="228798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569" y="2295837"/>
            <a:ext cx="11078633" cy="3952564"/>
          </a:xfrm>
        </p:spPr>
        <p:txBody>
          <a:bodyPr>
            <a:normAutofit/>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07776" y="6418012"/>
            <a:ext cx="711200" cy="264771"/>
          </a:xfrm>
        </p:spPr>
        <p:txBody>
          <a:bodyPr/>
          <a:lstStyle>
            <a:lvl1pPr>
              <a:defRPr>
                <a:solidFill>
                  <a:schemeClr val="tx1"/>
                </a:solidFill>
              </a:defRPr>
            </a:lvl1pPr>
          </a:lstStyle>
          <a:p>
            <a:fld id="{E76FF339-C289-BD4E-BE3A-0EFF8D97C3C0}" type="slidenum">
              <a:rPr lang="en-US" smtClean="0"/>
              <a:pPr/>
              <a:t>‹#›</a:t>
            </a:fld>
            <a:endParaRPr lang="en-US" dirty="0"/>
          </a:p>
        </p:txBody>
      </p:sp>
      <p:sp>
        <p:nvSpPr>
          <p:cNvPr id="4" name="タイトル 3"/>
          <p:cNvSpPr>
            <a:spLocks noGrp="1"/>
          </p:cNvSpPr>
          <p:nvPr>
            <p:ph type="title"/>
          </p:nvPr>
        </p:nvSpPr>
        <p:spPr/>
        <p:txBody>
          <a:bodyPr/>
          <a:lstStyle/>
          <a:p>
            <a:r>
              <a:rPr kumimoji="1" lang="ja-JP" altLang="en-US" dirty="0"/>
              <a:t>マスター タイトルの書式設定</a:t>
            </a:r>
          </a:p>
        </p:txBody>
      </p:sp>
    </p:spTree>
    <p:extLst>
      <p:ext uri="{BB962C8B-B14F-4D97-AF65-F5344CB8AC3E}">
        <p14:creationId xmlns:p14="http://schemas.microsoft.com/office/powerpoint/2010/main" val="161857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C6D-3AF4-704E-BA3F-6FC5B568CAB1}"/>
              </a:ext>
            </a:extLst>
          </p:cNvPr>
          <p:cNvSpPr>
            <a:spLocks noGrp="1"/>
          </p:cNvSpPr>
          <p:nvPr>
            <p:ph type="title"/>
          </p:nvPr>
        </p:nvSpPr>
        <p:spPr>
          <a:xfrm>
            <a:off x="838200" y="365125"/>
            <a:ext cx="10515600" cy="1325563"/>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540F4F71-1642-7C4D-949F-4818DFEAE67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Footer Placeholder 4">
            <a:extLst>
              <a:ext uri="{FF2B5EF4-FFF2-40B4-BE49-F238E27FC236}">
                <a16:creationId xmlns:a16="http://schemas.microsoft.com/office/drawing/2014/main" id="{A9BE4CE4-F196-BF4E-8EF4-267B94BD700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B7BCB4A0-D1FD-9244-BC2D-7164B631071E}"/>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17370EC-1423-5441-922D-1AAFD5BB3120}"/>
              </a:ext>
            </a:extLst>
          </p:cNvPr>
          <p:cNvPicPr>
            <a:picLocks noChangeAspect="1"/>
          </p:cNvPicPr>
          <p:nvPr userDrawn="1"/>
        </p:nvPicPr>
        <p:blipFill>
          <a:blip r:embed="rId2"/>
          <a:stretch>
            <a:fillRect/>
          </a:stretch>
        </p:blipFill>
        <p:spPr>
          <a:xfrm>
            <a:off x="10809060" y="136525"/>
            <a:ext cx="1287991" cy="767643"/>
          </a:xfrm>
          <a:prstGeom prst="rect">
            <a:avLst/>
          </a:prstGeom>
        </p:spPr>
      </p:pic>
      <p:sp>
        <p:nvSpPr>
          <p:cNvPr id="8" name="Date Placeholder 3">
            <a:extLst>
              <a:ext uri="{FF2B5EF4-FFF2-40B4-BE49-F238E27FC236}">
                <a16:creationId xmlns:a16="http://schemas.microsoft.com/office/drawing/2014/main" id="{6EF411AF-3106-D04E-9818-E4C0FD06B923}"/>
              </a:ext>
            </a:extLst>
          </p:cNvPr>
          <p:cNvSpPr>
            <a:spLocks noGrp="1"/>
          </p:cNvSpPr>
          <p:nvPr>
            <p:ph type="dt" sz="half" idx="10"/>
          </p:nvPr>
        </p:nvSpPr>
        <p:spPr>
          <a:xfrm>
            <a:off x="838200" y="6356350"/>
            <a:ext cx="2743200" cy="365125"/>
          </a:xfrm>
          <a:prstGeom prst="rect">
            <a:avLst/>
          </a:prstGeom>
        </p:spPr>
        <p:txBody>
          <a:bodyPr/>
          <a:lstStyle/>
          <a:p>
            <a:fld id="{B929AB1E-7FD9-0A40-B7C0-508CCACB3E9A}" type="datetime1">
              <a:rPr lang="en-CA" smtClean="0"/>
              <a:t>2022-02-02</a:t>
            </a:fld>
            <a:endParaRPr lang="en-US"/>
          </a:p>
        </p:txBody>
      </p:sp>
    </p:spTree>
    <p:extLst>
      <p:ext uri="{BB962C8B-B14F-4D97-AF65-F5344CB8AC3E}">
        <p14:creationId xmlns:p14="http://schemas.microsoft.com/office/powerpoint/2010/main" val="14904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D314-C4FC-384A-835E-A6FA7C1C34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D8195E31-AF4D-A348-A7A9-7416D5CFB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a:extLst>
              <a:ext uri="{FF2B5EF4-FFF2-40B4-BE49-F238E27FC236}">
                <a16:creationId xmlns:a16="http://schemas.microsoft.com/office/drawing/2014/main" id="{073CCF5D-D219-B446-BFBF-42479CD05457}"/>
              </a:ext>
            </a:extLst>
          </p:cNvPr>
          <p:cNvSpPr>
            <a:spLocks noGrp="1"/>
          </p:cNvSpPr>
          <p:nvPr>
            <p:ph type="dt" sz="half" idx="10"/>
          </p:nvPr>
        </p:nvSpPr>
        <p:spPr>
          <a:xfrm>
            <a:off x="838200" y="6356350"/>
            <a:ext cx="2743200" cy="365125"/>
          </a:xfrm>
          <a:prstGeom prst="rect">
            <a:avLst/>
          </a:prstGeom>
        </p:spPr>
        <p:txBody>
          <a:bodyPr/>
          <a:lstStyle/>
          <a:p>
            <a:fld id="{5AE8723F-57EA-4C47-97B9-92AFDEEF85DC}" type="datetime1">
              <a:rPr lang="en-CA" smtClean="0"/>
              <a:t>2022-02-02</a:t>
            </a:fld>
            <a:endParaRPr lang="en-US"/>
          </a:p>
        </p:txBody>
      </p:sp>
      <p:sp>
        <p:nvSpPr>
          <p:cNvPr id="5" name="Footer Placeholder 4">
            <a:extLst>
              <a:ext uri="{FF2B5EF4-FFF2-40B4-BE49-F238E27FC236}">
                <a16:creationId xmlns:a16="http://schemas.microsoft.com/office/drawing/2014/main" id="{FC3BE2F7-A02E-2541-92F4-BB12DCEA2341}"/>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6" name="Slide Number Placeholder 5">
            <a:extLst>
              <a:ext uri="{FF2B5EF4-FFF2-40B4-BE49-F238E27FC236}">
                <a16:creationId xmlns:a16="http://schemas.microsoft.com/office/drawing/2014/main" id="{66E5E475-C185-8649-99DC-91A32B80F67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7" name="Picture 6">
            <a:extLst>
              <a:ext uri="{FF2B5EF4-FFF2-40B4-BE49-F238E27FC236}">
                <a16:creationId xmlns:a16="http://schemas.microsoft.com/office/drawing/2014/main" id="{204E7543-36A1-9145-8718-DCB0BDDD9F30}"/>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7000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F69A-4335-4B4E-B747-17F37F3C2C99}"/>
              </a:ext>
            </a:extLst>
          </p:cNvPr>
          <p:cNvSpPr>
            <a:spLocks noGrp="1"/>
          </p:cNvSpPr>
          <p:nvPr>
            <p:ph type="title"/>
          </p:nvPr>
        </p:nvSpPr>
        <p:spPr>
          <a:xfrm>
            <a:off x="838200" y="365125"/>
            <a:ext cx="10515600" cy="820207"/>
          </a:xfrm>
          <a:prstGeom prst="rect">
            <a:avLst/>
          </a:prstGeom>
        </p:spPr>
        <p:txBody>
          <a:bodyPr/>
          <a:lstStyle/>
          <a:p>
            <a:r>
              <a:rPr lang="ja-JP" altLang="en-US"/>
              <a:t>マスター タイトルの書式設定</a:t>
            </a:r>
            <a:endParaRPr lang="en-US"/>
          </a:p>
        </p:txBody>
      </p:sp>
      <p:sp>
        <p:nvSpPr>
          <p:cNvPr id="3" name="Content Placeholder 2">
            <a:extLst>
              <a:ext uri="{FF2B5EF4-FFF2-40B4-BE49-F238E27FC236}">
                <a16:creationId xmlns:a16="http://schemas.microsoft.com/office/drawing/2014/main" id="{FBB7619A-7211-0947-8360-23CE25F12D7E}"/>
              </a:ext>
            </a:extLst>
          </p:cNvPr>
          <p:cNvSpPr>
            <a:spLocks noGrp="1"/>
          </p:cNvSpPr>
          <p:nvPr>
            <p:ph sz="half" idx="1"/>
          </p:nvPr>
        </p:nvSpPr>
        <p:spPr>
          <a:xfrm>
            <a:off x="838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a:extLst>
              <a:ext uri="{FF2B5EF4-FFF2-40B4-BE49-F238E27FC236}">
                <a16:creationId xmlns:a16="http://schemas.microsoft.com/office/drawing/2014/main" id="{F0A2284B-15A7-584D-908E-45543479E59F}"/>
              </a:ext>
            </a:extLst>
          </p:cNvPr>
          <p:cNvSpPr>
            <a:spLocks noGrp="1"/>
          </p:cNvSpPr>
          <p:nvPr>
            <p:ph sz="half" idx="2"/>
          </p:nvPr>
        </p:nvSpPr>
        <p:spPr>
          <a:xfrm>
            <a:off x="6172200" y="1185332"/>
            <a:ext cx="5181600" cy="49916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a:extLst>
              <a:ext uri="{FF2B5EF4-FFF2-40B4-BE49-F238E27FC236}">
                <a16:creationId xmlns:a16="http://schemas.microsoft.com/office/drawing/2014/main" id="{71848B25-655D-AF40-BDC0-5457413735FF}"/>
              </a:ext>
            </a:extLst>
          </p:cNvPr>
          <p:cNvSpPr>
            <a:spLocks noGrp="1"/>
          </p:cNvSpPr>
          <p:nvPr>
            <p:ph type="dt" sz="half" idx="10"/>
          </p:nvPr>
        </p:nvSpPr>
        <p:spPr>
          <a:xfrm>
            <a:off x="838200" y="6356350"/>
            <a:ext cx="2743200" cy="365125"/>
          </a:xfrm>
          <a:prstGeom prst="rect">
            <a:avLst/>
          </a:prstGeom>
        </p:spPr>
        <p:txBody>
          <a:bodyPr/>
          <a:lstStyle/>
          <a:p>
            <a:fld id="{B2B00E5D-EC04-AA49-8D52-0FCB6E08F63D}" type="datetime1">
              <a:rPr lang="en-CA" smtClean="0"/>
              <a:t>2022-02-02</a:t>
            </a:fld>
            <a:endParaRPr lang="en-US"/>
          </a:p>
        </p:txBody>
      </p:sp>
      <p:sp>
        <p:nvSpPr>
          <p:cNvPr id="6" name="Footer Placeholder 5">
            <a:extLst>
              <a:ext uri="{FF2B5EF4-FFF2-40B4-BE49-F238E27FC236}">
                <a16:creationId xmlns:a16="http://schemas.microsoft.com/office/drawing/2014/main" id="{F719A9F6-1429-5E49-BAA4-1E84DC5BA7FF}"/>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81093763-BF3C-C644-9F21-D1290C7860FF}"/>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8E5401E6-623E-8449-A07B-6B5E2253AD21}"/>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412852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BBC-6A16-9A46-A02F-79A517A30DA7}"/>
              </a:ext>
            </a:extLst>
          </p:cNvPr>
          <p:cNvSpPr>
            <a:spLocks noGrp="1"/>
          </p:cNvSpPr>
          <p:nvPr>
            <p:ph type="title"/>
          </p:nvPr>
        </p:nvSpPr>
        <p:spPr>
          <a:xfrm>
            <a:off x="839788" y="365126"/>
            <a:ext cx="10515600" cy="767644"/>
          </a:xfrm>
          <a:prstGeom prst="rect">
            <a:avLst/>
          </a:prstGeom>
        </p:spPr>
        <p:txBody>
          <a:bodyPr/>
          <a:lstStyle/>
          <a:p>
            <a:r>
              <a:rPr lang="ja-JP" altLang="en-US"/>
              <a:t>マスター タイトルの書式設定</a:t>
            </a:r>
            <a:endParaRPr lang="en-US"/>
          </a:p>
        </p:txBody>
      </p:sp>
      <p:sp>
        <p:nvSpPr>
          <p:cNvPr id="3" name="Text Placeholder 2">
            <a:extLst>
              <a:ext uri="{FF2B5EF4-FFF2-40B4-BE49-F238E27FC236}">
                <a16:creationId xmlns:a16="http://schemas.microsoft.com/office/drawing/2014/main" id="{781AB855-CE44-1647-A11E-35810E458425}"/>
              </a:ext>
            </a:extLst>
          </p:cNvPr>
          <p:cNvSpPr>
            <a:spLocks noGrp="1"/>
          </p:cNvSpPr>
          <p:nvPr>
            <p:ph type="body" idx="1"/>
          </p:nvPr>
        </p:nvSpPr>
        <p:spPr>
          <a:xfrm>
            <a:off x="836612" y="1134005"/>
            <a:ext cx="5157787"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a:extLst>
              <a:ext uri="{FF2B5EF4-FFF2-40B4-BE49-F238E27FC236}">
                <a16:creationId xmlns:a16="http://schemas.microsoft.com/office/drawing/2014/main" id="{3A7E1739-9BD2-114D-9001-9767690E3B07}"/>
              </a:ext>
            </a:extLst>
          </p:cNvPr>
          <p:cNvSpPr>
            <a:spLocks noGrp="1"/>
          </p:cNvSpPr>
          <p:nvPr>
            <p:ph sz="half" idx="2"/>
          </p:nvPr>
        </p:nvSpPr>
        <p:spPr>
          <a:xfrm>
            <a:off x="839788" y="1662112"/>
            <a:ext cx="5157787"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a:extLst>
              <a:ext uri="{FF2B5EF4-FFF2-40B4-BE49-F238E27FC236}">
                <a16:creationId xmlns:a16="http://schemas.microsoft.com/office/drawing/2014/main" id="{EF8260CC-435F-4B4A-921E-F825D9DAFD48}"/>
              </a:ext>
            </a:extLst>
          </p:cNvPr>
          <p:cNvSpPr>
            <a:spLocks noGrp="1"/>
          </p:cNvSpPr>
          <p:nvPr>
            <p:ph type="body" sz="quarter" idx="3"/>
          </p:nvPr>
        </p:nvSpPr>
        <p:spPr>
          <a:xfrm>
            <a:off x="6170612" y="1132769"/>
            <a:ext cx="5183188" cy="52934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a:extLst>
              <a:ext uri="{FF2B5EF4-FFF2-40B4-BE49-F238E27FC236}">
                <a16:creationId xmlns:a16="http://schemas.microsoft.com/office/drawing/2014/main" id="{A5E7B3BE-4412-2546-8A83-8211EDE2FD85}"/>
              </a:ext>
            </a:extLst>
          </p:cNvPr>
          <p:cNvSpPr>
            <a:spLocks noGrp="1"/>
          </p:cNvSpPr>
          <p:nvPr>
            <p:ph sz="quarter" idx="4"/>
          </p:nvPr>
        </p:nvSpPr>
        <p:spPr>
          <a:xfrm>
            <a:off x="6172200" y="1662112"/>
            <a:ext cx="5183188" cy="452755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a:extLst>
              <a:ext uri="{FF2B5EF4-FFF2-40B4-BE49-F238E27FC236}">
                <a16:creationId xmlns:a16="http://schemas.microsoft.com/office/drawing/2014/main" id="{F095F5D0-89F8-014F-8A54-42E462B42BBE}"/>
              </a:ext>
            </a:extLst>
          </p:cNvPr>
          <p:cNvSpPr>
            <a:spLocks noGrp="1"/>
          </p:cNvSpPr>
          <p:nvPr>
            <p:ph type="dt" sz="half" idx="10"/>
          </p:nvPr>
        </p:nvSpPr>
        <p:spPr>
          <a:xfrm>
            <a:off x="838200" y="6356350"/>
            <a:ext cx="2743200" cy="365125"/>
          </a:xfrm>
          <a:prstGeom prst="rect">
            <a:avLst/>
          </a:prstGeom>
        </p:spPr>
        <p:txBody>
          <a:bodyPr/>
          <a:lstStyle/>
          <a:p>
            <a:fld id="{FF90905C-10FF-8047-AA7E-6DC7E8B6AF51}" type="datetime1">
              <a:rPr lang="en-CA" smtClean="0"/>
              <a:t>2022-02-02</a:t>
            </a:fld>
            <a:endParaRPr lang="en-US"/>
          </a:p>
        </p:txBody>
      </p:sp>
      <p:sp>
        <p:nvSpPr>
          <p:cNvPr id="8" name="Footer Placeholder 7">
            <a:extLst>
              <a:ext uri="{FF2B5EF4-FFF2-40B4-BE49-F238E27FC236}">
                <a16:creationId xmlns:a16="http://schemas.microsoft.com/office/drawing/2014/main" id="{E7B91292-54C2-5B4B-BC92-96B7E584A6F5}"/>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9" name="Slide Number Placeholder 8">
            <a:extLst>
              <a:ext uri="{FF2B5EF4-FFF2-40B4-BE49-F238E27FC236}">
                <a16:creationId xmlns:a16="http://schemas.microsoft.com/office/drawing/2014/main" id="{CAB02B02-7BBA-3248-9E8D-33B016832947}"/>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10" name="Picture 9">
            <a:extLst>
              <a:ext uri="{FF2B5EF4-FFF2-40B4-BE49-F238E27FC236}">
                <a16:creationId xmlns:a16="http://schemas.microsoft.com/office/drawing/2014/main" id="{388F359D-97AE-244A-B6E0-7FABE799CEF3}"/>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51597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3E4-A9A0-B949-AB23-A7ED13D895F7}"/>
              </a:ext>
            </a:extLst>
          </p:cNvPr>
          <p:cNvSpPr>
            <a:spLocks noGrp="1"/>
          </p:cNvSpPr>
          <p:nvPr>
            <p:ph type="title"/>
          </p:nvPr>
        </p:nvSpPr>
        <p:spPr>
          <a:xfrm>
            <a:off x="838200" y="365125"/>
            <a:ext cx="10515600" cy="767643"/>
          </a:xfrm>
          <a:prstGeom prst="rect">
            <a:avLst/>
          </a:prstGeom>
        </p:spPr>
        <p:txBody>
          <a:bodyPr/>
          <a:lstStyle/>
          <a:p>
            <a:r>
              <a:rPr lang="ja-JP" altLang="en-US"/>
              <a:t>マスター タイトルの書式設定</a:t>
            </a:r>
            <a:endParaRPr lang="en-US"/>
          </a:p>
        </p:txBody>
      </p:sp>
      <p:sp>
        <p:nvSpPr>
          <p:cNvPr id="3" name="Date Placeholder 2">
            <a:extLst>
              <a:ext uri="{FF2B5EF4-FFF2-40B4-BE49-F238E27FC236}">
                <a16:creationId xmlns:a16="http://schemas.microsoft.com/office/drawing/2014/main" id="{901C8F84-5DB4-5A45-850F-78308488EE3A}"/>
              </a:ext>
            </a:extLst>
          </p:cNvPr>
          <p:cNvSpPr>
            <a:spLocks noGrp="1"/>
          </p:cNvSpPr>
          <p:nvPr>
            <p:ph type="dt" sz="half" idx="10"/>
          </p:nvPr>
        </p:nvSpPr>
        <p:spPr>
          <a:xfrm>
            <a:off x="838200" y="6356350"/>
            <a:ext cx="2743200" cy="365125"/>
          </a:xfrm>
          <a:prstGeom prst="rect">
            <a:avLst/>
          </a:prstGeom>
        </p:spPr>
        <p:txBody>
          <a:bodyPr/>
          <a:lstStyle/>
          <a:p>
            <a:fld id="{D1CE86E2-4400-D342-BEEC-F9C1ADF6F9F7}" type="datetime1">
              <a:rPr lang="en-CA" smtClean="0"/>
              <a:t>2022-02-02</a:t>
            </a:fld>
            <a:endParaRPr lang="en-US"/>
          </a:p>
        </p:txBody>
      </p:sp>
      <p:sp>
        <p:nvSpPr>
          <p:cNvPr id="4" name="Footer Placeholder 3">
            <a:extLst>
              <a:ext uri="{FF2B5EF4-FFF2-40B4-BE49-F238E27FC236}">
                <a16:creationId xmlns:a16="http://schemas.microsoft.com/office/drawing/2014/main" id="{74A30B16-8D2B-964B-A82E-A1D8E57827C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5" name="Slide Number Placeholder 4">
            <a:extLst>
              <a:ext uri="{FF2B5EF4-FFF2-40B4-BE49-F238E27FC236}">
                <a16:creationId xmlns:a16="http://schemas.microsoft.com/office/drawing/2014/main" id="{76CEFDE2-192C-EB49-B93B-A5C074DE6AC1}"/>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6" name="Picture 5">
            <a:extLst>
              <a:ext uri="{FF2B5EF4-FFF2-40B4-BE49-F238E27FC236}">
                <a16:creationId xmlns:a16="http://schemas.microsoft.com/office/drawing/2014/main" id="{139864CA-5904-6E4C-94B5-D61D982EE8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99829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624B9-C01C-504E-A7E7-3945364DF69C}"/>
              </a:ext>
            </a:extLst>
          </p:cNvPr>
          <p:cNvSpPr>
            <a:spLocks noGrp="1"/>
          </p:cNvSpPr>
          <p:nvPr>
            <p:ph type="dt" sz="half" idx="10"/>
          </p:nvPr>
        </p:nvSpPr>
        <p:spPr>
          <a:xfrm>
            <a:off x="838200" y="6356350"/>
            <a:ext cx="2743200" cy="365125"/>
          </a:xfrm>
          <a:prstGeom prst="rect">
            <a:avLst/>
          </a:prstGeom>
        </p:spPr>
        <p:txBody>
          <a:bodyPr/>
          <a:lstStyle/>
          <a:p>
            <a:fld id="{74358A08-7221-7F45-8378-69D5559861DD}" type="datetime1">
              <a:rPr lang="en-CA" smtClean="0"/>
              <a:t>2022-02-02</a:t>
            </a:fld>
            <a:endParaRPr lang="en-US"/>
          </a:p>
        </p:txBody>
      </p:sp>
      <p:sp>
        <p:nvSpPr>
          <p:cNvPr id="3" name="Footer Placeholder 2">
            <a:extLst>
              <a:ext uri="{FF2B5EF4-FFF2-40B4-BE49-F238E27FC236}">
                <a16:creationId xmlns:a16="http://schemas.microsoft.com/office/drawing/2014/main" id="{1098282D-B315-7747-81EE-E8722A589D5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4" name="Slide Number Placeholder 3">
            <a:extLst>
              <a:ext uri="{FF2B5EF4-FFF2-40B4-BE49-F238E27FC236}">
                <a16:creationId xmlns:a16="http://schemas.microsoft.com/office/drawing/2014/main" id="{9C3647E0-FF85-FA4D-A8FA-E44590C1165D}"/>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5" name="Picture 4">
            <a:extLst>
              <a:ext uri="{FF2B5EF4-FFF2-40B4-BE49-F238E27FC236}">
                <a16:creationId xmlns:a16="http://schemas.microsoft.com/office/drawing/2014/main" id="{DDE5121D-E664-684B-8EE0-95412BB47572}"/>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3542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8BCA-0D11-EE4D-9447-2FD49C0E2988}"/>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Content Placeholder 2">
            <a:extLst>
              <a:ext uri="{FF2B5EF4-FFF2-40B4-BE49-F238E27FC236}">
                <a16:creationId xmlns:a16="http://schemas.microsoft.com/office/drawing/2014/main" id="{914EC554-6BD0-D046-93E8-160448B4C8A0}"/>
              </a:ext>
            </a:extLst>
          </p:cNvPr>
          <p:cNvSpPr>
            <a:spLocks noGrp="1"/>
          </p:cNvSpPr>
          <p:nvPr>
            <p:ph idx="1"/>
          </p:nvPr>
        </p:nvSpPr>
        <p:spPr>
          <a:xfrm>
            <a:off x="5183188" y="904167"/>
            <a:ext cx="6172200" cy="495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a:extLst>
              <a:ext uri="{FF2B5EF4-FFF2-40B4-BE49-F238E27FC236}">
                <a16:creationId xmlns:a16="http://schemas.microsoft.com/office/drawing/2014/main" id="{1764FC1F-CB88-E848-A9AD-207062F13AC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A44DCBEE-639A-F74C-92CE-7B643E698FEB}"/>
              </a:ext>
            </a:extLst>
          </p:cNvPr>
          <p:cNvSpPr>
            <a:spLocks noGrp="1"/>
          </p:cNvSpPr>
          <p:nvPr>
            <p:ph type="dt" sz="half" idx="10"/>
          </p:nvPr>
        </p:nvSpPr>
        <p:spPr>
          <a:xfrm>
            <a:off x="838200" y="6356350"/>
            <a:ext cx="2743200" cy="365125"/>
          </a:xfrm>
          <a:prstGeom prst="rect">
            <a:avLst/>
          </a:prstGeom>
        </p:spPr>
        <p:txBody>
          <a:bodyPr/>
          <a:lstStyle/>
          <a:p>
            <a:fld id="{08C20FDB-303D-8A4E-83B7-226DD88B97BD}" type="datetime1">
              <a:rPr lang="en-CA" smtClean="0"/>
              <a:t>2022-02-02</a:t>
            </a:fld>
            <a:endParaRPr lang="en-US"/>
          </a:p>
        </p:txBody>
      </p:sp>
      <p:sp>
        <p:nvSpPr>
          <p:cNvPr id="6" name="Footer Placeholder 5">
            <a:extLst>
              <a:ext uri="{FF2B5EF4-FFF2-40B4-BE49-F238E27FC236}">
                <a16:creationId xmlns:a16="http://schemas.microsoft.com/office/drawing/2014/main" id="{D01478D4-36A8-D941-B07C-23AC977B564E}"/>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5E275A4-A22A-5742-B711-4A30FC409516}"/>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99A484C7-B69E-1D4E-A042-8264DECEACD8}"/>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3984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08D0-7399-754A-98B1-12196A1EC694}"/>
              </a:ext>
            </a:extLst>
          </p:cNvPr>
          <p:cNvSpPr>
            <a:spLocks noGrp="1"/>
          </p:cNvSpPr>
          <p:nvPr>
            <p:ph type="title"/>
          </p:nvPr>
        </p:nvSpPr>
        <p:spPr>
          <a:xfrm>
            <a:off x="839788" y="457200"/>
            <a:ext cx="3932237" cy="1112838"/>
          </a:xfrm>
          <a:prstGeom prst="rect">
            <a:avLst/>
          </a:prstGeom>
        </p:spPr>
        <p:txBody>
          <a:bodyPr anchor="t"/>
          <a:lstStyle>
            <a:lvl1pPr>
              <a:defRPr sz="3200"/>
            </a:lvl1pPr>
          </a:lstStyle>
          <a:p>
            <a:r>
              <a:rPr lang="ja-JP" altLang="en-US"/>
              <a:t>マスター タイトルの書式設定</a:t>
            </a:r>
            <a:endParaRPr lang="en-US" dirty="0"/>
          </a:p>
        </p:txBody>
      </p:sp>
      <p:sp>
        <p:nvSpPr>
          <p:cNvPr id="3" name="Picture Placeholder 2">
            <a:extLst>
              <a:ext uri="{FF2B5EF4-FFF2-40B4-BE49-F238E27FC236}">
                <a16:creationId xmlns:a16="http://schemas.microsoft.com/office/drawing/2014/main" id="{AA8B8A4F-D838-F44B-BD4B-90A268DE7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a:extLst>
              <a:ext uri="{FF2B5EF4-FFF2-40B4-BE49-F238E27FC236}">
                <a16:creationId xmlns:a16="http://schemas.microsoft.com/office/drawing/2014/main" id="{C2DFA813-173D-3F4D-9B47-2ADE7EDAAB7E}"/>
              </a:ext>
            </a:extLst>
          </p:cNvPr>
          <p:cNvSpPr>
            <a:spLocks noGrp="1"/>
          </p:cNvSpPr>
          <p:nvPr>
            <p:ph type="body" sz="half" idx="2"/>
          </p:nvPr>
        </p:nvSpPr>
        <p:spPr>
          <a:xfrm>
            <a:off x="839788" y="1570038"/>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a:extLst>
              <a:ext uri="{FF2B5EF4-FFF2-40B4-BE49-F238E27FC236}">
                <a16:creationId xmlns:a16="http://schemas.microsoft.com/office/drawing/2014/main" id="{192A9922-D3F8-854D-946A-BACD40890EFE}"/>
              </a:ext>
            </a:extLst>
          </p:cNvPr>
          <p:cNvSpPr>
            <a:spLocks noGrp="1"/>
          </p:cNvSpPr>
          <p:nvPr>
            <p:ph type="dt" sz="half" idx="10"/>
          </p:nvPr>
        </p:nvSpPr>
        <p:spPr>
          <a:xfrm>
            <a:off x="838200" y="6356350"/>
            <a:ext cx="2743200" cy="365125"/>
          </a:xfrm>
          <a:prstGeom prst="rect">
            <a:avLst/>
          </a:prstGeom>
        </p:spPr>
        <p:txBody>
          <a:bodyPr/>
          <a:lstStyle/>
          <a:p>
            <a:fld id="{0A9EBA37-9D18-D34A-A88D-1B00AA06E95C}" type="datetime1">
              <a:rPr lang="en-CA" smtClean="0"/>
              <a:t>2022-02-02</a:t>
            </a:fld>
            <a:endParaRPr lang="en-US"/>
          </a:p>
        </p:txBody>
      </p:sp>
      <p:sp>
        <p:nvSpPr>
          <p:cNvPr id="6" name="Footer Placeholder 5">
            <a:extLst>
              <a:ext uri="{FF2B5EF4-FFF2-40B4-BE49-F238E27FC236}">
                <a16:creationId xmlns:a16="http://schemas.microsoft.com/office/drawing/2014/main" id="{0A8A5379-2EF0-014F-A404-9281AD5F5A90}"/>
              </a:ext>
            </a:extLst>
          </p:cNvPr>
          <p:cNvSpPr>
            <a:spLocks noGrp="1"/>
          </p:cNvSpPr>
          <p:nvPr>
            <p:ph type="ftr" sz="quarter" idx="11"/>
          </p:nvPr>
        </p:nvSpPr>
        <p:spPr>
          <a:xfrm>
            <a:off x="4038600" y="6356350"/>
            <a:ext cx="4114800" cy="365125"/>
          </a:xfrm>
          <a:prstGeom prst="rect">
            <a:avLst/>
          </a:prstGeom>
        </p:spPr>
        <p:txBody>
          <a:bodyPr/>
          <a:lstStyle/>
          <a:p>
            <a:r>
              <a:rPr lang="en-US"/>
              <a:t>W3C Web of Things (WoT) WG/IG</a:t>
            </a:r>
          </a:p>
        </p:txBody>
      </p:sp>
      <p:sp>
        <p:nvSpPr>
          <p:cNvPr id="7" name="Slide Number Placeholder 6">
            <a:extLst>
              <a:ext uri="{FF2B5EF4-FFF2-40B4-BE49-F238E27FC236}">
                <a16:creationId xmlns:a16="http://schemas.microsoft.com/office/drawing/2014/main" id="{1B5E44CB-9FEF-8E46-ADE7-C6878CCA2F9B}"/>
              </a:ext>
            </a:extLst>
          </p:cNvPr>
          <p:cNvSpPr>
            <a:spLocks noGrp="1"/>
          </p:cNvSpPr>
          <p:nvPr>
            <p:ph type="sldNum" sz="quarter" idx="12"/>
          </p:nvPr>
        </p:nvSpPr>
        <p:spPr>
          <a:xfrm>
            <a:off x="8610600" y="6356350"/>
            <a:ext cx="2743200" cy="365125"/>
          </a:xfrm>
          <a:prstGeom prst="rect">
            <a:avLst/>
          </a:prstGeom>
        </p:spPr>
        <p:txBody>
          <a:bodyPr/>
          <a:lstStyle/>
          <a:p>
            <a:fld id="{055BDE2E-7167-1944-9FEE-E44668D91CB6}" type="slidenum">
              <a:rPr lang="en-US" smtClean="0"/>
              <a:t>‹#›</a:t>
            </a:fld>
            <a:endParaRPr lang="en-US"/>
          </a:p>
        </p:txBody>
      </p:sp>
      <p:pic>
        <p:nvPicPr>
          <p:cNvPr id="8" name="Picture 7">
            <a:extLst>
              <a:ext uri="{FF2B5EF4-FFF2-40B4-BE49-F238E27FC236}">
                <a16:creationId xmlns:a16="http://schemas.microsoft.com/office/drawing/2014/main" id="{DA4E5D11-1589-8B43-AC25-08B65AFD2DD9}"/>
              </a:ext>
            </a:extLst>
          </p:cNvPr>
          <p:cNvPicPr>
            <a:picLocks noChangeAspect="1"/>
          </p:cNvPicPr>
          <p:nvPr userDrawn="1"/>
        </p:nvPicPr>
        <p:blipFill>
          <a:blip r:embed="rId2"/>
          <a:stretch>
            <a:fillRect/>
          </a:stretch>
        </p:blipFill>
        <p:spPr>
          <a:xfrm>
            <a:off x="10809060" y="136525"/>
            <a:ext cx="1287991" cy="767643"/>
          </a:xfrm>
          <a:prstGeom prst="rect">
            <a:avLst/>
          </a:prstGeom>
        </p:spPr>
      </p:pic>
    </p:spTree>
    <p:extLst>
      <p:ext uri="{BB962C8B-B14F-4D97-AF65-F5344CB8AC3E}">
        <p14:creationId xmlns:p14="http://schemas.microsoft.com/office/powerpoint/2010/main" val="149095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F3363-D36B-4942-87A8-FED6DF69AEAE}"/>
              </a:ext>
            </a:extLst>
          </p:cNvPr>
          <p:cNvSpPr>
            <a:spLocks noGrp="1"/>
          </p:cNvSpPr>
          <p:nvPr>
            <p:ph type="body" idx="1"/>
          </p:nvPr>
        </p:nvSpPr>
        <p:spPr>
          <a:xfrm>
            <a:off x="838200" y="1298222"/>
            <a:ext cx="10515600" cy="487874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8" name="Title Placeholder 7">
            <a:extLst>
              <a:ext uri="{FF2B5EF4-FFF2-40B4-BE49-F238E27FC236}">
                <a16:creationId xmlns:a16="http://schemas.microsoft.com/office/drawing/2014/main" id="{5CA93B93-3243-C248-A970-24A76A358583}"/>
              </a:ext>
            </a:extLst>
          </p:cNvPr>
          <p:cNvSpPr>
            <a:spLocks noGrp="1"/>
          </p:cNvSpPr>
          <p:nvPr>
            <p:ph type="title"/>
          </p:nvPr>
        </p:nvSpPr>
        <p:spPr>
          <a:xfrm>
            <a:off x="838200" y="365126"/>
            <a:ext cx="10515600" cy="842786"/>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9" name="Footer Placeholder 8">
            <a:extLst>
              <a:ext uri="{FF2B5EF4-FFF2-40B4-BE49-F238E27FC236}">
                <a16:creationId xmlns:a16="http://schemas.microsoft.com/office/drawing/2014/main" id="{BE28B5F4-1EA0-4A4B-8D85-A0B1CB6C7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dirty="0"/>
              <a:t>W3C Web of Things (WoT) WG/IG</a:t>
            </a:r>
          </a:p>
        </p:txBody>
      </p:sp>
      <p:sp>
        <p:nvSpPr>
          <p:cNvPr id="10" name="Date Placeholder 3">
            <a:extLst>
              <a:ext uri="{FF2B5EF4-FFF2-40B4-BE49-F238E27FC236}">
                <a16:creationId xmlns:a16="http://schemas.microsoft.com/office/drawing/2014/main" id="{88BACC8E-7FE2-EE49-8CEA-AAD5143CE50E}"/>
              </a:ext>
            </a:extLst>
          </p:cNvPr>
          <p:cNvSpPr>
            <a:spLocks noGrp="1"/>
          </p:cNvSpPr>
          <p:nvPr>
            <p:ph type="dt" sz="half" idx="2"/>
          </p:nvPr>
        </p:nvSpPr>
        <p:spPr>
          <a:xfrm>
            <a:off x="838200" y="6356350"/>
            <a:ext cx="2743200" cy="365125"/>
          </a:xfrm>
          <a:prstGeom prst="rect">
            <a:avLst/>
          </a:prstGeom>
        </p:spPr>
        <p:txBody>
          <a:bodyPr/>
          <a:lstStyle>
            <a:lvl1pPr>
              <a:defRPr>
                <a:solidFill>
                  <a:schemeClr val="tx1">
                    <a:lumMod val="50000"/>
                    <a:lumOff val="50000"/>
                  </a:schemeClr>
                </a:solidFill>
              </a:defRPr>
            </a:lvl1pPr>
          </a:lstStyle>
          <a:p>
            <a:fld id="{B73A2E78-F38A-E046-ACDB-668F070D1EF6}" type="datetime1">
              <a:rPr lang="en-CA" smtClean="0"/>
              <a:pPr/>
              <a:t>2022-02-02</a:t>
            </a:fld>
            <a:endParaRPr lang="en-US" dirty="0"/>
          </a:p>
        </p:txBody>
      </p:sp>
      <p:sp>
        <p:nvSpPr>
          <p:cNvPr id="11" name="Slide Number Placeholder 5">
            <a:extLst>
              <a:ext uri="{FF2B5EF4-FFF2-40B4-BE49-F238E27FC236}">
                <a16:creationId xmlns:a16="http://schemas.microsoft.com/office/drawing/2014/main" id="{8D3E7A09-626A-BA49-9FC3-7280AA1F93DE}"/>
              </a:ext>
            </a:extLst>
          </p:cNvPr>
          <p:cNvSpPr>
            <a:spLocks noGrp="1"/>
          </p:cNvSpPr>
          <p:nvPr>
            <p:ph type="sldNum" sz="quarter" idx="4"/>
          </p:nvPr>
        </p:nvSpPr>
        <p:spPr>
          <a:xfrm>
            <a:off x="8610600" y="6356350"/>
            <a:ext cx="2743200" cy="365125"/>
          </a:xfrm>
          <a:prstGeom prst="rect">
            <a:avLst/>
          </a:prstGeom>
        </p:spPr>
        <p:txBody>
          <a:bodyPr/>
          <a:lstStyle>
            <a:lvl1pPr algn="r">
              <a:defRPr sz="1800">
                <a:solidFill>
                  <a:schemeClr val="tx1">
                    <a:lumMod val="50000"/>
                    <a:lumOff val="50000"/>
                  </a:schemeClr>
                </a:solidFill>
              </a:defRPr>
            </a:lvl1pPr>
          </a:lstStyle>
          <a:p>
            <a:fld id="{055BDE2E-7167-1944-9FEE-E44668D91CB6}" type="slidenum">
              <a:rPr lang="en-US" smtClean="0"/>
              <a:pPr/>
              <a:t>‹#›</a:t>
            </a:fld>
            <a:endParaRPr lang="en-US" dirty="0"/>
          </a:p>
        </p:txBody>
      </p:sp>
    </p:spTree>
    <p:extLst>
      <p:ext uri="{BB962C8B-B14F-4D97-AF65-F5344CB8AC3E}">
        <p14:creationId xmlns:p14="http://schemas.microsoft.com/office/powerpoint/2010/main" val="196166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6" Type="http://schemas.openxmlformats.org/officeDocument/2006/relationships/image" Target="../media/image55.gif"/><Relationship Id="rId21" Type="http://schemas.openxmlformats.org/officeDocument/2006/relationships/image" Target="../media/image50.tiff"/><Relationship Id="rId42" Type="http://schemas.openxmlformats.org/officeDocument/2006/relationships/image" Target="../media/image71.tiff"/><Relationship Id="rId47" Type="http://schemas.openxmlformats.org/officeDocument/2006/relationships/image" Target="../media/image76.tiff"/><Relationship Id="rId63" Type="http://schemas.openxmlformats.org/officeDocument/2006/relationships/image" Target="../media/image92.jpeg"/><Relationship Id="rId68" Type="http://schemas.openxmlformats.org/officeDocument/2006/relationships/image" Target="../media/image97.gif"/><Relationship Id="rId2" Type="http://schemas.openxmlformats.org/officeDocument/2006/relationships/notesSlide" Target="../notesSlides/notesSlide22.xml"/><Relationship Id="rId16" Type="http://schemas.openxmlformats.org/officeDocument/2006/relationships/image" Target="../media/image45.tiff"/><Relationship Id="rId29" Type="http://schemas.openxmlformats.org/officeDocument/2006/relationships/image" Target="../media/image58.tiff"/><Relationship Id="rId11" Type="http://schemas.openxmlformats.org/officeDocument/2006/relationships/image" Target="../media/image40.jpeg"/><Relationship Id="rId24" Type="http://schemas.openxmlformats.org/officeDocument/2006/relationships/image" Target="../media/image53.png"/><Relationship Id="rId32" Type="http://schemas.openxmlformats.org/officeDocument/2006/relationships/image" Target="../media/image61.tiff"/><Relationship Id="rId37" Type="http://schemas.openxmlformats.org/officeDocument/2006/relationships/image" Target="../media/image66.tiff"/><Relationship Id="rId40" Type="http://schemas.openxmlformats.org/officeDocument/2006/relationships/image" Target="../media/image69.tiff"/><Relationship Id="rId45" Type="http://schemas.openxmlformats.org/officeDocument/2006/relationships/image" Target="../media/image74.tiff"/><Relationship Id="rId53" Type="http://schemas.openxmlformats.org/officeDocument/2006/relationships/image" Target="../media/image82.tiff"/><Relationship Id="rId58" Type="http://schemas.openxmlformats.org/officeDocument/2006/relationships/image" Target="../media/image87.jpeg"/><Relationship Id="rId66" Type="http://schemas.openxmlformats.org/officeDocument/2006/relationships/image" Target="../media/image95.png"/><Relationship Id="rId74" Type="http://schemas.openxmlformats.org/officeDocument/2006/relationships/image" Target="../media/image103.png"/><Relationship Id="rId5" Type="http://schemas.openxmlformats.org/officeDocument/2006/relationships/image" Target="../media/image34.tiff"/><Relationship Id="rId61" Type="http://schemas.openxmlformats.org/officeDocument/2006/relationships/image" Target="../media/image90.png"/><Relationship Id="rId19" Type="http://schemas.openxmlformats.org/officeDocument/2006/relationships/image" Target="../media/image48.tiff"/><Relationship Id="rId14" Type="http://schemas.openxmlformats.org/officeDocument/2006/relationships/image" Target="../media/image43.tiff"/><Relationship Id="rId22" Type="http://schemas.openxmlformats.org/officeDocument/2006/relationships/image" Target="../media/image51.tiff"/><Relationship Id="rId27" Type="http://schemas.openxmlformats.org/officeDocument/2006/relationships/image" Target="../media/image56.tiff"/><Relationship Id="rId30" Type="http://schemas.openxmlformats.org/officeDocument/2006/relationships/image" Target="../media/image59.tiff"/><Relationship Id="rId35" Type="http://schemas.openxmlformats.org/officeDocument/2006/relationships/image" Target="../media/image64.tiff"/><Relationship Id="rId43" Type="http://schemas.openxmlformats.org/officeDocument/2006/relationships/image" Target="../media/image72.tiff"/><Relationship Id="rId48" Type="http://schemas.openxmlformats.org/officeDocument/2006/relationships/image" Target="../media/image77.tiff"/><Relationship Id="rId56" Type="http://schemas.openxmlformats.org/officeDocument/2006/relationships/image" Target="../media/image85.png"/><Relationship Id="rId64" Type="http://schemas.openxmlformats.org/officeDocument/2006/relationships/image" Target="../media/image93.png"/><Relationship Id="rId69" Type="http://schemas.openxmlformats.org/officeDocument/2006/relationships/image" Target="../media/image98.png"/><Relationship Id="rId8" Type="http://schemas.openxmlformats.org/officeDocument/2006/relationships/image" Target="../media/image37.jpeg"/><Relationship Id="rId51" Type="http://schemas.openxmlformats.org/officeDocument/2006/relationships/image" Target="../media/image80.tiff"/><Relationship Id="rId72" Type="http://schemas.openxmlformats.org/officeDocument/2006/relationships/image" Target="../media/image101.png"/><Relationship Id="rId3" Type="http://schemas.openxmlformats.org/officeDocument/2006/relationships/image" Target="../media/image32.jpg"/><Relationship Id="rId12" Type="http://schemas.openxmlformats.org/officeDocument/2006/relationships/image" Target="../media/image41.tiff"/><Relationship Id="rId17" Type="http://schemas.openxmlformats.org/officeDocument/2006/relationships/image" Target="../media/image46.tiff"/><Relationship Id="rId25" Type="http://schemas.openxmlformats.org/officeDocument/2006/relationships/image" Target="../media/image54.tiff"/><Relationship Id="rId33" Type="http://schemas.openxmlformats.org/officeDocument/2006/relationships/image" Target="../media/image62.tiff"/><Relationship Id="rId38" Type="http://schemas.openxmlformats.org/officeDocument/2006/relationships/image" Target="../media/image67.tiff"/><Relationship Id="rId46" Type="http://schemas.openxmlformats.org/officeDocument/2006/relationships/image" Target="../media/image75.tiff"/><Relationship Id="rId59" Type="http://schemas.openxmlformats.org/officeDocument/2006/relationships/image" Target="../media/image88.png"/><Relationship Id="rId67" Type="http://schemas.openxmlformats.org/officeDocument/2006/relationships/image" Target="../media/image96.png"/><Relationship Id="rId20" Type="http://schemas.openxmlformats.org/officeDocument/2006/relationships/image" Target="../media/image49.tiff"/><Relationship Id="rId41" Type="http://schemas.openxmlformats.org/officeDocument/2006/relationships/image" Target="../media/image70.tiff"/><Relationship Id="rId54" Type="http://schemas.openxmlformats.org/officeDocument/2006/relationships/image" Target="../media/image83.tiff"/><Relationship Id="rId62" Type="http://schemas.openxmlformats.org/officeDocument/2006/relationships/image" Target="../media/image91.png"/><Relationship Id="rId70" Type="http://schemas.openxmlformats.org/officeDocument/2006/relationships/image" Target="../media/image99.png"/><Relationship Id="rId75"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35.png"/><Relationship Id="rId15" Type="http://schemas.openxmlformats.org/officeDocument/2006/relationships/image" Target="../media/image44.tiff"/><Relationship Id="rId23" Type="http://schemas.openxmlformats.org/officeDocument/2006/relationships/image" Target="../media/image52.tiff"/><Relationship Id="rId28" Type="http://schemas.openxmlformats.org/officeDocument/2006/relationships/image" Target="../media/image57.tiff"/><Relationship Id="rId36" Type="http://schemas.openxmlformats.org/officeDocument/2006/relationships/image" Target="../media/image65.tiff"/><Relationship Id="rId49" Type="http://schemas.openxmlformats.org/officeDocument/2006/relationships/image" Target="../media/image78.tiff"/><Relationship Id="rId57" Type="http://schemas.openxmlformats.org/officeDocument/2006/relationships/image" Target="../media/image86.gif"/><Relationship Id="rId10" Type="http://schemas.openxmlformats.org/officeDocument/2006/relationships/image" Target="../media/image39.jpeg"/><Relationship Id="rId31" Type="http://schemas.openxmlformats.org/officeDocument/2006/relationships/image" Target="../media/image60.tiff"/><Relationship Id="rId44" Type="http://schemas.openxmlformats.org/officeDocument/2006/relationships/image" Target="../media/image73.tiff"/><Relationship Id="rId52" Type="http://schemas.openxmlformats.org/officeDocument/2006/relationships/image" Target="../media/image81.tiff"/><Relationship Id="rId60" Type="http://schemas.openxmlformats.org/officeDocument/2006/relationships/image" Target="../media/image89.png"/><Relationship Id="rId65" Type="http://schemas.openxmlformats.org/officeDocument/2006/relationships/image" Target="../media/image94.tiff"/><Relationship Id="rId73" Type="http://schemas.openxmlformats.org/officeDocument/2006/relationships/image" Target="../media/image102.png"/><Relationship Id="rId4" Type="http://schemas.openxmlformats.org/officeDocument/2006/relationships/image" Target="../media/image33.png"/><Relationship Id="rId9" Type="http://schemas.openxmlformats.org/officeDocument/2006/relationships/image" Target="../media/image38.tiff"/><Relationship Id="rId13" Type="http://schemas.openxmlformats.org/officeDocument/2006/relationships/image" Target="../media/image42.tiff"/><Relationship Id="rId18" Type="http://schemas.openxmlformats.org/officeDocument/2006/relationships/image" Target="../media/image47.png"/><Relationship Id="rId39" Type="http://schemas.openxmlformats.org/officeDocument/2006/relationships/image" Target="../media/image68.tiff"/><Relationship Id="rId34" Type="http://schemas.openxmlformats.org/officeDocument/2006/relationships/image" Target="../media/image63.tiff"/><Relationship Id="rId50" Type="http://schemas.openxmlformats.org/officeDocument/2006/relationships/image" Target="../media/image79.tiff"/><Relationship Id="rId55" Type="http://schemas.openxmlformats.org/officeDocument/2006/relationships/image" Target="../media/image84.tiff"/><Relationship Id="rId7" Type="http://schemas.openxmlformats.org/officeDocument/2006/relationships/image" Target="../media/image36.png"/><Relationship Id="rId71"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eg"/><Relationship Id="rId7" Type="http://schemas.openxmlformats.org/officeDocument/2006/relationships/image" Target="../media/image109.gi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gif"/><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2020/WD-wot-architecture11-20201124/" TargetMode="External"/><Relationship Id="rId7" Type="http://schemas.openxmlformats.org/officeDocument/2006/relationships/hyperlink" Target="https://www.w3.org/TR/2020/WD-wot-profile-20201124/" TargetMode="External"/><Relationship Id="rId2" Type="http://schemas.openxmlformats.org/officeDocument/2006/relationships/hyperlink" Target="https://www.w3.org/TR/2020/REC-wot-architecture-20200409/" TargetMode="External"/><Relationship Id="rId1" Type="http://schemas.openxmlformats.org/officeDocument/2006/relationships/slideLayout" Target="../slideLayouts/slideLayout12.xml"/><Relationship Id="rId6" Type="http://schemas.openxmlformats.org/officeDocument/2006/relationships/hyperlink" Target="https://www.w3.org/TR/2020/WD-wot-discovery-20210602/" TargetMode="External"/><Relationship Id="rId5" Type="http://schemas.openxmlformats.org/officeDocument/2006/relationships/hyperlink" Target="https://www.w3.org/TR/2020/WD-wot-thing-description11-20210607/" TargetMode="External"/><Relationship Id="rId4" Type="http://schemas.openxmlformats.org/officeDocument/2006/relationships/hyperlink" Target="https://www.w3.org/TR/2020/REC-wot-thing-description-20200409/"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2019/NOTE-wot-security-20191106/" TargetMode="External"/><Relationship Id="rId2" Type="http://schemas.openxmlformats.org/officeDocument/2006/relationships/hyperlink" Target="https://www.w3.org/TR/2020/NOTE-wot-scripting-api-20201124/" TargetMode="External"/><Relationship Id="rId1" Type="http://schemas.openxmlformats.org/officeDocument/2006/relationships/slideLayout" Target="../slideLayouts/slideLayout12.xml"/><Relationship Id="rId5" Type="http://schemas.openxmlformats.org/officeDocument/2006/relationships/hyperlink" Target="https://www.w3.org/TR/2021/NOTE-wot-usecases-20210518/" TargetMode="External"/><Relationship Id="rId4" Type="http://schemas.openxmlformats.org/officeDocument/2006/relationships/hyperlink" Target="https://www.w3.org/TR/2020/NOTE-wot-binding-templates-2020013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2020/10/27-wot-breakout-minutes.html" TargetMode="External"/><Relationship Id="rId2" Type="http://schemas.openxmlformats.org/officeDocument/2006/relationships/hyperlink" Target="https://www.w3.org/2020/10/27-wot-breakout/2020-10-WoT-Breakout.pptx"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3c/wot-architecture/tree/master/USE-CASE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3c.github.io/wot-usecas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mart_cit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3c.github.io/wot/charters/smart-cities/smart-cities-ig-charter.html" TargetMode="External"/><Relationship Id="rId4" Type="http://schemas.openxmlformats.org/officeDocument/2006/relationships/hyperlink" Target="https://www.w3.org/2021/06/smartcities-workshop/repor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188" y="3198849"/>
            <a:ext cx="10834153" cy="2192745"/>
          </a:xfrm>
        </p:spPr>
        <p:txBody>
          <a:bodyPr>
            <a:normAutofit fontScale="90000"/>
          </a:bodyPr>
          <a:lstStyle/>
          <a:p>
            <a:pPr>
              <a:lnSpc>
                <a:spcPct val="60000"/>
              </a:lnSpc>
            </a:pPr>
            <a:r>
              <a:rPr lang="en-US" altLang="ja-JP" sz="6400" dirty="0"/>
              <a:t>W3C’s Standardization</a:t>
            </a:r>
            <a:br>
              <a:rPr lang="en-US" altLang="ja-JP" sz="6400" dirty="0"/>
            </a:br>
            <a:r>
              <a:rPr lang="en-US" altLang="ja-JP" sz="6400" dirty="0"/>
              <a:t>on</a:t>
            </a:r>
            <a:br>
              <a:rPr lang="en-US" altLang="ja-JP" sz="6400" dirty="0"/>
            </a:br>
            <a:r>
              <a:rPr lang="en-US" altLang="ja-JP" sz="6400" dirty="0"/>
              <a:t> WoT and Smart Cities</a:t>
            </a:r>
            <a:br>
              <a:rPr lang="en-US" altLang="ja-JP" sz="6400" dirty="0"/>
            </a:br>
            <a:endParaRPr lang="en-US" sz="4267" i="1" dirty="0">
              <a:latin typeface="Times New Roman"/>
              <a:cs typeface="Times New Roman"/>
            </a:endParaRPr>
          </a:p>
        </p:txBody>
      </p:sp>
      <p:sp>
        <p:nvSpPr>
          <p:cNvPr id="3" name="Subtitle 2"/>
          <p:cNvSpPr>
            <a:spLocks noGrp="1"/>
          </p:cNvSpPr>
          <p:nvPr>
            <p:ph type="subTitle" idx="1"/>
          </p:nvPr>
        </p:nvSpPr>
        <p:spPr>
          <a:xfrm>
            <a:off x="548640" y="5132514"/>
            <a:ext cx="11161701" cy="1527366"/>
          </a:xfrm>
        </p:spPr>
        <p:txBody>
          <a:bodyPr>
            <a:normAutofit fontScale="92500" lnSpcReduction="10000"/>
          </a:bodyPr>
          <a:lstStyle/>
          <a:p>
            <a:pPr>
              <a:lnSpc>
                <a:spcPct val="70000"/>
              </a:lnSpc>
            </a:pPr>
            <a:r>
              <a:rPr lang="en-US" altLang="ja-JP" sz="2000" dirty="0"/>
              <a:t>W3C Staff Contact for Web of Things</a:t>
            </a:r>
            <a:r>
              <a:rPr lang="ja-JP" altLang="en-US" sz="2000" dirty="0"/>
              <a:t> </a:t>
            </a:r>
            <a:r>
              <a:rPr lang="en-US" altLang="ja-JP" sz="2000" dirty="0"/>
              <a:t>and </a:t>
            </a:r>
            <a:r>
              <a:rPr lang="en-US" altLang="ja-JP" sz="2000" dirty="0" err="1"/>
              <a:t>Media&amp;Entertainment</a:t>
            </a:r>
            <a:endParaRPr lang="en-US" altLang="ja-JP" sz="2000" dirty="0"/>
          </a:p>
          <a:p>
            <a:pPr>
              <a:lnSpc>
                <a:spcPct val="70000"/>
              </a:lnSpc>
            </a:pPr>
            <a:r>
              <a:rPr lang="en-US" altLang="ja-JP" sz="2000" dirty="0"/>
              <a:t>W3C Project Specialist, Smart Cities Industry Champion</a:t>
            </a:r>
          </a:p>
          <a:p>
            <a:pPr>
              <a:lnSpc>
                <a:spcPct val="70000"/>
              </a:lnSpc>
            </a:pPr>
            <a:r>
              <a:rPr lang="en-US" altLang="ja-JP" sz="2000" dirty="0"/>
              <a:t>Project Professor, Graduate School of Media and Governance, Keio University</a:t>
            </a:r>
          </a:p>
          <a:p>
            <a:pPr>
              <a:lnSpc>
                <a:spcPct val="70000"/>
              </a:lnSpc>
            </a:pPr>
            <a:r>
              <a:rPr lang="en-US" altLang="ja-JP" sz="2000" dirty="0"/>
              <a:t>Kazuyuki</a:t>
            </a:r>
            <a:r>
              <a:rPr lang="ja-JP" altLang="en-US" sz="2000" dirty="0"/>
              <a:t> </a:t>
            </a:r>
            <a:r>
              <a:rPr lang="en-US" altLang="ja-JP" sz="2000" dirty="0"/>
              <a:t>Ashimura</a:t>
            </a:r>
          </a:p>
          <a:p>
            <a:pPr>
              <a:lnSpc>
                <a:spcPct val="70000"/>
              </a:lnSpc>
            </a:pPr>
            <a:r>
              <a:rPr lang="en-US" sz="2000" dirty="0"/>
              <a:t>3 February 2022</a:t>
            </a:r>
          </a:p>
        </p:txBody>
      </p:sp>
    </p:spTree>
    <p:extLst>
      <p:ext uri="{BB962C8B-B14F-4D97-AF65-F5344CB8AC3E}">
        <p14:creationId xmlns:p14="http://schemas.microsoft.com/office/powerpoint/2010/main" val="422654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10</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84369"/>
            <a:ext cx="11078633" cy="936761"/>
          </a:xfrm>
        </p:spPr>
        <p:txBody>
          <a:bodyPr>
            <a:normAutofit fontScale="90000"/>
          </a:bodyPr>
          <a:lstStyle/>
          <a:p>
            <a:r>
              <a:rPr lang="en-US" altLang="ja-JP" sz="3733" dirty="0"/>
              <a:t>Publishing</a:t>
            </a:r>
            <a:br>
              <a:rPr lang="en-US" altLang="ja-JP" sz="3733" dirty="0"/>
            </a:br>
            <a:r>
              <a:rPr lang="en-US" altLang="ja-JP" sz="3200" dirty="0"/>
              <a:t>―</a:t>
            </a:r>
            <a:r>
              <a:rPr lang="ja-JP" altLang="en-US" sz="3200" dirty="0"/>
              <a:t> </a:t>
            </a:r>
            <a:r>
              <a:rPr lang="en-US" altLang="ja-JP" sz="3200" dirty="0"/>
              <a:t>From paper books to E-Books</a:t>
            </a:r>
            <a:br>
              <a:rPr lang="en-GB" altLang="ja-JP" sz="3733" dirty="0"/>
            </a:b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33" y="2104850"/>
            <a:ext cx="5088704" cy="3392469"/>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525" y="2096676"/>
            <a:ext cx="2799055" cy="4198581"/>
          </a:xfrm>
          <a:prstGeom prst="rect">
            <a:avLst/>
          </a:prstGeom>
        </p:spPr>
      </p:pic>
      <p:cxnSp>
        <p:nvCxnSpPr>
          <p:cNvPr id="12" name="直線矢印コネクタ 11"/>
          <p:cNvCxnSpPr/>
          <p:nvPr/>
        </p:nvCxnSpPr>
        <p:spPr>
          <a:xfrm>
            <a:off x="5951734" y="3801084"/>
            <a:ext cx="2199097"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2487007" y="1497956"/>
            <a:ext cx="2434197" cy="461665"/>
          </a:xfrm>
          <a:prstGeom prst="rect">
            <a:avLst/>
          </a:prstGeom>
          <a:noFill/>
        </p:spPr>
        <p:txBody>
          <a:bodyPr wrap="square" rtlCol="0">
            <a:spAutoFit/>
          </a:bodyPr>
          <a:lstStyle/>
          <a:p>
            <a:r>
              <a:rPr kumimoji="1" lang="en-US" altLang="ja-JP" sz="2400" dirty="0"/>
              <a:t>Paper books</a:t>
            </a:r>
            <a:endParaRPr kumimoji="1" lang="ja-JP" altLang="en-US" sz="2400" dirty="0"/>
          </a:p>
        </p:txBody>
      </p:sp>
      <p:sp>
        <p:nvSpPr>
          <p:cNvPr id="11" name="テキスト ボックス 10"/>
          <p:cNvSpPr txBox="1"/>
          <p:nvPr/>
        </p:nvSpPr>
        <p:spPr>
          <a:xfrm>
            <a:off x="7975600" y="1499765"/>
            <a:ext cx="3657600" cy="461665"/>
          </a:xfrm>
          <a:prstGeom prst="rect">
            <a:avLst/>
          </a:prstGeom>
          <a:noFill/>
        </p:spPr>
        <p:txBody>
          <a:bodyPr wrap="square" rtlCol="0">
            <a:spAutoFit/>
          </a:bodyPr>
          <a:lstStyle/>
          <a:p>
            <a:r>
              <a:rPr kumimoji="1" lang="en-US" altLang="ja-JP" sz="2400" dirty="0"/>
              <a:t>E-Books (Web browser)</a:t>
            </a:r>
            <a:endParaRPr kumimoji="1" lang="ja-JP" altLang="en-US" sz="2400" dirty="0"/>
          </a:p>
        </p:txBody>
      </p:sp>
    </p:spTree>
    <p:extLst>
      <p:ext uri="{BB962C8B-B14F-4D97-AF65-F5344CB8AC3E}">
        <p14:creationId xmlns:p14="http://schemas.microsoft.com/office/powerpoint/2010/main" val="10027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35" y="40390"/>
            <a:ext cx="9001391" cy="761119"/>
          </a:xfrm>
        </p:spPr>
        <p:txBody>
          <a:bodyPr>
            <a:normAutofit fontScale="90000"/>
          </a:bodyPr>
          <a:lstStyle/>
          <a:p>
            <a:r>
              <a:rPr lang="en-US" altLang="ja-JP" sz="4267" dirty="0"/>
              <a:t>Automotive</a:t>
            </a:r>
            <a:br>
              <a:rPr lang="en-US" altLang="ja-JP" sz="4267" dirty="0"/>
            </a:br>
            <a:r>
              <a:rPr lang="en-US" altLang="ja-JP" sz="3200" dirty="0"/>
              <a:t>―Connected cars using the Web technology</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11</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pic>
        <p:nvPicPr>
          <p:cNvPr id="6" name="コンテンツ プレースホルダ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05" y="1236619"/>
            <a:ext cx="6648817" cy="4689565"/>
          </a:xfrm>
          <a:prstGeom prst="rect">
            <a:avLst/>
          </a:prstGeom>
        </p:spPr>
      </p:pic>
    </p:spTree>
    <p:extLst>
      <p:ext uri="{BB962C8B-B14F-4D97-AF65-F5344CB8AC3E}">
        <p14:creationId xmlns:p14="http://schemas.microsoft.com/office/powerpoint/2010/main" val="145208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57922" y="35153"/>
            <a:ext cx="11078633" cy="936761"/>
          </a:xfrm>
        </p:spPr>
        <p:txBody>
          <a:bodyPr>
            <a:normAutofit fontScale="90000"/>
          </a:bodyPr>
          <a:lstStyle/>
          <a:p>
            <a:r>
              <a:rPr lang="en-US" altLang="ja-JP" sz="4267" dirty="0"/>
              <a:t>And now for IoT</a:t>
            </a:r>
            <a:br>
              <a:rPr lang="en-US" altLang="ja-JP" sz="4267" dirty="0"/>
            </a:br>
            <a:r>
              <a:rPr lang="en-US" altLang="ja-JP" sz="3200" dirty="0"/>
              <a:t>―</a:t>
            </a:r>
            <a:r>
              <a:rPr lang="en-US" altLang="ja-JP" sz="3200" dirty="0" err="1"/>
              <a:t>WoT</a:t>
            </a:r>
            <a:r>
              <a:rPr lang="en-US" altLang="ja-JP" sz="3200" dirty="0"/>
              <a:t>: IoT interconnection using the Web technology</a:t>
            </a:r>
            <a:endParaRPr lang="en-US" sz="32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12</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3" name="図 2" descr="食品 が含まれている画像&#10;&#10;自動的に生成された説明">
            <a:extLst>
              <a:ext uri="{FF2B5EF4-FFF2-40B4-BE49-F238E27FC236}">
                <a16:creationId xmlns:a16="http://schemas.microsoft.com/office/drawing/2014/main" id="{1DC0069A-1C0D-4AAD-ABA3-3267043A7369}"/>
              </a:ext>
            </a:extLst>
          </p:cNvPr>
          <p:cNvPicPr>
            <a:picLocks noChangeAspect="1"/>
          </p:cNvPicPr>
          <p:nvPr/>
        </p:nvPicPr>
        <p:blipFill>
          <a:blip r:embed="rId2"/>
          <a:stretch>
            <a:fillRect/>
          </a:stretch>
        </p:blipFill>
        <p:spPr>
          <a:xfrm>
            <a:off x="2332897" y="1262438"/>
            <a:ext cx="7583487" cy="5121564"/>
          </a:xfrm>
          <a:prstGeom prst="rect">
            <a:avLst/>
          </a:prstGeom>
        </p:spPr>
      </p:pic>
    </p:spTree>
    <p:extLst>
      <p:ext uri="{BB962C8B-B14F-4D97-AF65-F5344CB8AC3E}">
        <p14:creationId xmlns:p14="http://schemas.microsoft.com/office/powerpoint/2010/main" val="130633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ja-JP" dirty="0"/>
              <a:t>Web standardization by W3C</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13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0801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W3C: The World Wide Web Consortium</a:t>
            </a:r>
            <a:endParaRPr lang="en-GB" sz="4267" dirty="0"/>
          </a:p>
        </p:txBody>
      </p:sp>
      <p:sp>
        <p:nvSpPr>
          <p:cNvPr id="8" name="Content Placeholder 2"/>
          <p:cNvSpPr>
            <a:spLocks noGrp="1"/>
          </p:cNvSpPr>
          <p:nvPr>
            <p:ph idx="1"/>
          </p:nvPr>
        </p:nvSpPr>
        <p:spPr>
          <a:xfrm>
            <a:off x="481635" y="1305417"/>
            <a:ext cx="11204995" cy="3756121"/>
          </a:xfrm>
        </p:spPr>
        <p:txBody>
          <a:bodyPr>
            <a:noAutofit/>
          </a:bodyPr>
          <a:lstStyle/>
          <a:p>
            <a:pPr marL="0" indent="0">
              <a:spcBef>
                <a:spcPts val="0"/>
              </a:spcBef>
              <a:buNone/>
            </a:pPr>
            <a:r>
              <a:rPr lang="en-US" altLang="ja-JP" sz="3200" dirty="0"/>
              <a:t>Lead the Web to its full potential!</a:t>
            </a:r>
          </a:p>
          <a:p>
            <a:pPr>
              <a:spcBef>
                <a:spcPts val="0"/>
              </a:spcBef>
            </a:pPr>
            <a:r>
              <a:rPr lang="en-US" altLang="ja-JP" sz="2400" dirty="0"/>
              <a:t>Established in 1994 by the W3C Director, Tim Berners-Lee</a:t>
            </a:r>
          </a:p>
          <a:p>
            <a:pPr>
              <a:spcBef>
                <a:spcPts val="0"/>
              </a:spcBef>
            </a:pPr>
            <a:r>
              <a:rPr lang="en-US" altLang="ja-JP" sz="2400" dirty="0"/>
              <a:t>International consortium for Web’s interoperability</a:t>
            </a:r>
          </a:p>
          <a:p>
            <a:pPr>
              <a:spcBef>
                <a:spcPts val="0"/>
              </a:spcBef>
            </a:pPr>
            <a:r>
              <a:rPr lang="en-US" altLang="ja-JP" sz="2400" dirty="0"/>
              <a:t>Generating W3C Recommendations, e.g., HTML5</a:t>
            </a:r>
          </a:p>
          <a:p>
            <a:pPr marL="0" indent="0">
              <a:spcBef>
                <a:spcPts val="0"/>
              </a:spcBef>
              <a:buNone/>
            </a:pPr>
            <a:endParaRPr lang="en-US" altLang="ja-JP" sz="2400" dirty="0"/>
          </a:p>
          <a:p>
            <a:pPr marL="0" indent="0">
              <a:spcBef>
                <a:spcPts val="0"/>
              </a:spcBef>
              <a:buNone/>
            </a:pPr>
            <a:r>
              <a:rPr lang="ja-JP" altLang="en-US" sz="2400" b="1" u="sng" dirty="0">
                <a:solidFill>
                  <a:srgbClr val="FF0000"/>
                </a:solidFill>
              </a:rPr>
              <a:t>⇒ </a:t>
            </a:r>
            <a:r>
              <a:rPr lang="en-US" altLang="ja-JP" sz="2400" b="1" u="sng" dirty="0">
                <a:solidFill>
                  <a:srgbClr val="FF0000"/>
                </a:solidFill>
              </a:rPr>
              <a:t>W3C is the one and only SDO tackling Web standards</a:t>
            </a:r>
          </a:p>
          <a:p>
            <a:pPr marL="0" indent="0">
              <a:spcBef>
                <a:spcPts val="0"/>
              </a:spcBef>
              <a:buNone/>
            </a:pPr>
            <a:r>
              <a:rPr lang="en-US" altLang="ja-JP" sz="2400" b="1" u="sng" dirty="0">
                <a:solidFill>
                  <a:srgbClr val="FF0000"/>
                </a:solidFill>
              </a:rPr>
              <a:t>      established by the Web inventor, Tim Berners-Lee!</a:t>
            </a:r>
          </a:p>
          <a:p>
            <a:pPr marL="0" indent="0">
              <a:spcBef>
                <a:spcPts val="0"/>
              </a:spcBef>
              <a:buNone/>
            </a:pPr>
            <a:endParaRPr lang="en-US" altLang="ja-JP"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14</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909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GB" altLang="ja-JP" sz="4267" dirty="0"/>
              <a:t>4 hosting organizations</a:t>
            </a:r>
            <a:endParaRPr lang="en-GB" sz="4267"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7" name="Picture 2" descr="W3C/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04" y="1213992"/>
            <a:ext cx="1968224" cy="14761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3C/ERC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05" y="2690163"/>
            <a:ext cx="1977604" cy="1296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3C/Ke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005" y="3986591"/>
            <a:ext cx="1985156" cy="1238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W3C/Beiha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5" y="5225144"/>
            <a:ext cx="1985156" cy="11321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74114" y="1718506"/>
            <a:ext cx="1986113" cy="461665"/>
          </a:xfrm>
          <a:prstGeom prst="rect">
            <a:avLst/>
          </a:prstGeom>
          <a:noFill/>
        </p:spPr>
        <p:txBody>
          <a:bodyPr wrap="square" rtlCol="0">
            <a:spAutoFit/>
          </a:bodyPr>
          <a:lstStyle/>
          <a:p>
            <a:r>
              <a:rPr lang="en-US" altLang="ja-JP" sz="2400" dirty="0"/>
              <a:t>US</a:t>
            </a:r>
            <a:r>
              <a:rPr lang="ja-JP" altLang="en-US" sz="2400" dirty="0"/>
              <a:t>：</a:t>
            </a:r>
            <a:r>
              <a:rPr lang="en-US" altLang="ja-JP" sz="2400" dirty="0"/>
              <a:t>MIT</a:t>
            </a:r>
          </a:p>
        </p:txBody>
      </p:sp>
      <p:sp>
        <p:nvSpPr>
          <p:cNvPr id="13" name="TextBox 11"/>
          <p:cNvSpPr txBox="1"/>
          <p:nvPr/>
        </p:nvSpPr>
        <p:spPr>
          <a:xfrm>
            <a:off x="2474114" y="3092156"/>
            <a:ext cx="3484833" cy="461665"/>
          </a:xfrm>
          <a:prstGeom prst="rect">
            <a:avLst/>
          </a:prstGeom>
          <a:noFill/>
        </p:spPr>
        <p:txBody>
          <a:bodyPr wrap="square" rtlCol="0">
            <a:spAutoFit/>
          </a:bodyPr>
          <a:lstStyle/>
          <a:p>
            <a:r>
              <a:rPr lang="en-US" altLang="ja-JP" sz="2400" dirty="0"/>
              <a:t>Europe</a:t>
            </a:r>
            <a:r>
              <a:rPr lang="ja-JP" altLang="en-US" sz="2400" dirty="0"/>
              <a:t>：</a:t>
            </a:r>
            <a:r>
              <a:rPr lang="en-US" altLang="ja-JP" sz="2400" dirty="0"/>
              <a:t>ERCIM</a:t>
            </a:r>
          </a:p>
        </p:txBody>
      </p:sp>
      <p:sp>
        <p:nvSpPr>
          <p:cNvPr id="14" name="TextBox 11"/>
          <p:cNvSpPr txBox="1"/>
          <p:nvPr/>
        </p:nvSpPr>
        <p:spPr>
          <a:xfrm>
            <a:off x="2474113" y="4359646"/>
            <a:ext cx="8558121" cy="461665"/>
          </a:xfrm>
          <a:prstGeom prst="rect">
            <a:avLst/>
          </a:prstGeom>
          <a:noFill/>
        </p:spPr>
        <p:txBody>
          <a:bodyPr wrap="square" rtlCol="0">
            <a:spAutoFit/>
          </a:bodyPr>
          <a:lstStyle/>
          <a:p>
            <a:r>
              <a:rPr lang="en-US" altLang="ja-JP" sz="2400" dirty="0"/>
              <a:t>Japan</a:t>
            </a:r>
            <a:r>
              <a:rPr lang="ja-JP" altLang="en-US" sz="2400" dirty="0"/>
              <a:t>：</a:t>
            </a:r>
            <a:r>
              <a:rPr lang="en-US" altLang="ja-JP" sz="2400" dirty="0">
                <a:solidFill>
                  <a:srgbClr val="FF0000"/>
                </a:solidFill>
              </a:rPr>
              <a:t>Keio university</a:t>
            </a:r>
            <a:r>
              <a:rPr lang="ja-JP" altLang="en-US" sz="2400" dirty="0"/>
              <a:t>（</a:t>
            </a:r>
            <a:r>
              <a:rPr lang="en-US" altLang="ja-JP" sz="2400" dirty="0"/>
              <a:t>W3C/Keio Team established in 1996</a:t>
            </a:r>
            <a:r>
              <a:rPr lang="ja-JP" altLang="en-US" sz="2400" dirty="0"/>
              <a:t>）</a:t>
            </a:r>
            <a:endParaRPr lang="en-US" altLang="ja-JP" sz="2400" dirty="0"/>
          </a:p>
        </p:txBody>
      </p:sp>
      <p:sp>
        <p:nvSpPr>
          <p:cNvPr id="15" name="TextBox 11"/>
          <p:cNvSpPr txBox="1"/>
          <p:nvPr/>
        </p:nvSpPr>
        <p:spPr>
          <a:xfrm>
            <a:off x="2474114" y="5508785"/>
            <a:ext cx="6292516" cy="461665"/>
          </a:xfrm>
          <a:prstGeom prst="rect">
            <a:avLst/>
          </a:prstGeom>
          <a:noFill/>
        </p:spPr>
        <p:txBody>
          <a:bodyPr wrap="square" rtlCol="0">
            <a:spAutoFit/>
          </a:bodyPr>
          <a:lstStyle/>
          <a:p>
            <a:r>
              <a:rPr lang="en-US" altLang="ja-JP" sz="2400" dirty="0"/>
              <a:t>China</a:t>
            </a:r>
            <a:r>
              <a:rPr lang="ja-JP" altLang="en-US" sz="2400" dirty="0"/>
              <a:t>：</a:t>
            </a:r>
            <a:r>
              <a:rPr lang="en-US" altLang="ja-JP" sz="2400" dirty="0" err="1"/>
              <a:t>Beihang</a:t>
            </a:r>
            <a:r>
              <a:rPr lang="en-US" altLang="ja-JP" sz="2400" dirty="0"/>
              <a:t> university</a:t>
            </a:r>
          </a:p>
        </p:txBody>
      </p:sp>
    </p:spTree>
    <p:extLst>
      <p:ext uri="{BB962C8B-B14F-4D97-AF65-F5344CB8AC3E}">
        <p14:creationId xmlns:p14="http://schemas.microsoft.com/office/powerpoint/2010/main" val="127173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Web standardization: One Web /</a:t>
            </a:r>
            <a:r>
              <a:rPr lang="ja-JP" altLang="en-US" sz="4267" dirty="0"/>
              <a:t> </a:t>
            </a:r>
            <a:r>
              <a:rPr lang="en-US" altLang="ja-JP" sz="4267" dirty="0"/>
              <a:t>Web for All</a:t>
            </a:r>
            <a:br>
              <a:rPr lang="en-GB" sz="2400" dirty="0"/>
            </a:br>
            <a:endParaRPr lang="en-GB" sz="2400" dirty="0"/>
          </a:p>
        </p:txBody>
      </p:sp>
      <p:sp>
        <p:nvSpPr>
          <p:cNvPr id="8" name="Content Placeholder 2"/>
          <p:cNvSpPr>
            <a:spLocks noGrp="1"/>
          </p:cNvSpPr>
          <p:nvPr>
            <p:ph idx="1"/>
          </p:nvPr>
        </p:nvSpPr>
        <p:spPr>
          <a:xfrm>
            <a:off x="481635" y="1305417"/>
            <a:ext cx="11204995" cy="3756121"/>
          </a:xfrm>
        </p:spPr>
        <p:txBody>
          <a:bodyPr>
            <a:noAutofit/>
          </a:bodyPr>
          <a:lstStyle/>
          <a:p>
            <a:pPr marL="185727" lvl="1" indent="0">
              <a:buNone/>
            </a:pPr>
            <a:r>
              <a:rPr lang="en-US" altLang="ja-JP" b="1" dirty="0"/>
              <a:t>Standardization is very important for the Web because it interconnects everything!</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Interoperability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Multilinguality</a:t>
            </a:r>
            <a:endParaRPr lang="ja-JP" altLang="ja-JP" sz="2400" dirty="0">
              <a:latin typeface="Arial" panose="020B0604020202020204" pitchFamily="34" charset="0"/>
            </a:endParaRP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Multi-Modality</a:t>
            </a:r>
          </a:p>
          <a:p>
            <a:pPr lvl="2" defTabSz="1219170" eaLnBrk="0" fontAlgn="base" hangingPunct="0">
              <a:spcBef>
                <a:spcPts val="800"/>
              </a:spcBef>
              <a:spcAft>
                <a:spcPct val="0"/>
              </a:spcAft>
              <a:buClr>
                <a:schemeClr val="tx1"/>
              </a:buClr>
            </a:pPr>
            <a:r>
              <a:rPr lang="ja-JP" altLang="ja-JP" sz="2200" b="1" dirty="0">
                <a:latin typeface="Arial" panose="020B0604020202020204" pitchFamily="34" charset="0"/>
              </a:rPr>
              <a:t>Accessibility</a:t>
            </a:r>
            <a:endParaRPr lang="en-US" altLang="ja-JP" sz="2400" dirty="0">
              <a:latin typeface="Arial" panose="020B0604020202020204" pitchFamily="34" charset="0"/>
            </a:endParaRPr>
          </a:p>
          <a:p>
            <a:pPr marL="380990" indent="0" defTabSz="1219170" eaLnBrk="0" fontAlgn="base" hangingPunct="0">
              <a:spcBef>
                <a:spcPts val="800"/>
              </a:spcBef>
              <a:spcAft>
                <a:spcPct val="0"/>
              </a:spcAft>
              <a:buClr>
                <a:schemeClr val="tx1"/>
              </a:buClr>
              <a:buNone/>
            </a:pPr>
            <a:r>
              <a:rPr lang="ja-JP" altLang="en-US" sz="2600" b="1" u="sng" dirty="0">
                <a:solidFill>
                  <a:srgbClr val="FF0000"/>
                </a:solidFill>
                <a:latin typeface="Arial" panose="020B0604020202020204" pitchFamily="34" charset="0"/>
              </a:rPr>
              <a:t>⇒ </a:t>
            </a:r>
            <a:r>
              <a:rPr lang="en-US" altLang="ja-JP" sz="2600" b="1" u="sng" dirty="0">
                <a:solidFill>
                  <a:srgbClr val="FF0000"/>
                </a:solidFill>
                <a:latin typeface="Arial" panose="020B0604020202020204" pitchFamily="34" charset="0"/>
              </a:rPr>
              <a:t>available at anytime, anywhere, for anyone</a:t>
            </a:r>
            <a:endParaRPr lang="ja-JP" altLang="ja-JP" sz="2600" b="1" u="sng" dirty="0">
              <a:solidFill>
                <a:srgbClr val="FF0000"/>
              </a:solidFill>
              <a:latin typeface="Arial" panose="020B0604020202020204" pitchFamily="34" charset="0"/>
            </a:endParaRPr>
          </a:p>
          <a:p>
            <a:pPr marL="185727" lvl="1" indent="0">
              <a:buNone/>
            </a:pPr>
            <a:endParaRPr lang="en-US" altLang="ja-JP" b="1"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2415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2" y="213741"/>
            <a:ext cx="11320869" cy="1116292"/>
          </a:xfrm>
        </p:spPr>
        <p:txBody>
          <a:bodyPr/>
          <a:lstStyle/>
          <a:p>
            <a:r>
              <a:rPr lang="en-US" altLang="ja-JP" sz="4267" dirty="0"/>
              <a:t>W3C</a:t>
            </a:r>
            <a:r>
              <a:rPr lang="ja-JP" altLang="en-US" sz="4267" dirty="0"/>
              <a:t> </a:t>
            </a:r>
            <a:r>
              <a:rPr lang="en-US" altLang="ja-JP" sz="4267" dirty="0"/>
              <a:t>Members</a:t>
            </a:r>
            <a:endParaRPr lang="en-GB" sz="4267" dirty="0"/>
          </a:p>
        </p:txBody>
      </p:sp>
      <p:sp>
        <p:nvSpPr>
          <p:cNvPr id="8"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2400" dirty="0"/>
              <a:t>Global</a:t>
            </a:r>
            <a:r>
              <a:rPr lang="ja-JP" altLang="en-US" sz="2400" dirty="0"/>
              <a:t> </a:t>
            </a:r>
            <a:r>
              <a:rPr lang="en-US" altLang="ja-JP" sz="2400" dirty="0"/>
              <a:t>participation</a:t>
            </a:r>
            <a:r>
              <a:rPr lang="ja-JP" altLang="en-US" sz="2400" dirty="0"/>
              <a:t>：</a:t>
            </a:r>
            <a:endParaRPr lang="en-US" altLang="ja-JP" sz="2400" dirty="0"/>
          </a:p>
          <a:p>
            <a:pPr lvl="1">
              <a:spcBef>
                <a:spcPts val="0"/>
              </a:spcBef>
              <a:buClr>
                <a:schemeClr val="tx1"/>
              </a:buClr>
            </a:pPr>
            <a:r>
              <a:rPr lang="en-US" altLang="ja-JP" sz="2200" dirty="0"/>
              <a:t>459 organizations/companies</a:t>
            </a:r>
            <a:r>
              <a:rPr lang="ja-JP" altLang="en-US" sz="2200" dirty="0"/>
              <a:t> </a:t>
            </a:r>
            <a:r>
              <a:rPr lang="en-US" altLang="ja-JP" sz="2200" dirty="0"/>
              <a:t>(browser,</a:t>
            </a:r>
            <a:r>
              <a:rPr lang="ja-JP" altLang="en-US" sz="2200" dirty="0"/>
              <a:t> </a:t>
            </a:r>
            <a:r>
              <a:rPr lang="en-US" altLang="ja-JP" sz="2200" dirty="0"/>
              <a:t>Web</a:t>
            </a:r>
            <a:r>
              <a:rPr lang="ja-JP" altLang="en-US" sz="2200" dirty="0"/>
              <a:t> </a:t>
            </a:r>
            <a:r>
              <a:rPr lang="en-US" altLang="ja-JP" sz="2200" dirty="0"/>
              <a:t>service, CE, communications, publishing, etc.)</a:t>
            </a:r>
          </a:p>
          <a:p>
            <a:pPr lvl="1">
              <a:spcBef>
                <a:spcPts val="0"/>
              </a:spcBef>
              <a:buClr>
                <a:schemeClr val="tx1"/>
              </a:buClr>
            </a:pPr>
            <a:r>
              <a:rPr lang="en-US" altLang="ja-JP" sz="2200" dirty="0"/>
              <a:t>US/Canada</a:t>
            </a:r>
            <a:r>
              <a:rPr lang="ja-JP" altLang="en-US" sz="2200" dirty="0"/>
              <a:t>：</a:t>
            </a:r>
            <a:r>
              <a:rPr lang="en-US" altLang="ja-JP" sz="2200" dirty="0"/>
              <a:t>GAFA, Microsoft, IBM, Adobe, Airbnb, Akamai, Amex, Apache, AT&amp;T, Cisco, Comcast, Federal Reserve Bank of Minneapolis, Intel, Mastercard, Mozilla, Netflix, OASIS, Oracle, Shopify, Thomson Reuters, Verizon, Visa, Walt Disney, Wikimedia,</a:t>
            </a:r>
            <a:r>
              <a:rPr lang="ja-JP" altLang="en-US" sz="2200" dirty="0"/>
              <a:t> </a:t>
            </a:r>
            <a:r>
              <a:rPr lang="en-US" altLang="ja-JP" sz="2200" dirty="0"/>
              <a:t>…</a:t>
            </a:r>
          </a:p>
          <a:p>
            <a:pPr lvl="1">
              <a:spcBef>
                <a:spcPts val="0"/>
              </a:spcBef>
              <a:buClr>
                <a:schemeClr val="tx1"/>
              </a:buClr>
            </a:pPr>
            <a:r>
              <a:rPr lang="en-US" altLang="ja-JP" sz="2200" dirty="0"/>
              <a:t>Europe</a:t>
            </a:r>
            <a:r>
              <a:rPr lang="ja-JP" altLang="en-US" sz="2200" dirty="0"/>
              <a:t>：</a:t>
            </a:r>
            <a:r>
              <a:rPr lang="en-US" altLang="ja-JP" sz="2200" dirty="0"/>
              <a:t>BBC, CERN, Ericsson, Fraunhofer, GS1, JLR, SAP, Siemens, Viacom, Volkswagen, Volvo, …</a:t>
            </a:r>
          </a:p>
          <a:p>
            <a:pPr lvl="1">
              <a:spcBef>
                <a:spcPts val="0"/>
              </a:spcBef>
              <a:buClr>
                <a:schemeClr val="tx1"/>
              </a:buClr>
            </a:pPr>
            <a:r>
              <a:rPr lang="en-US" altLang="ja-JP" sz="2200" dirty="0"/>
              <a:t>China</a:t>
            </a:r>
            <a:r>
              <a:rPr lang="ja-JP" altLang="en-US" sz="2200" dirty="0"/>
              <a:t>：</a:t>
            </a:r>
            <a:r>
              <a:rPr lang="en-US" altLang="ja-JP" sz="2200" dirty="0"/>
              <a:t>360, Agora.io, Alibaba, Baidu, </a:t>
            </a:r>
            <a:r>
              <a:rPr lang="en-US" altLang="ja-JP" sz="2200" dirty="0" err="1"/>
              <a:t>Beihang</a:t>
            </a:r>
            <a:r>
              <a:rPr lang="en-US" altLang="ja-JP" sz="2200" dirty="0"/>
              <a:t> Univ., Beijing </a:t>
            </a:r>
            <a:r>
              <a:rPr lang="en-US" altLang="ja-JP" sz="2200" dirty="0" err="1"/>
              <a:t>Haitai</a:t>
            </a:r>
            <a:r>
              <a:rPr lang="en-US" altLang="ja-JP" sz="2200" dirty="0"/>
              <a:t> </a:t>
            </a:r>
            <a:r>
              <a:rPr lang="en-US" altLang="ja-JP" sz="2200" dirty="0" err="1"/>
              <a:t>Fangyuan</a:t>
            </a:r>
            <a:r>
              <a:rPr lang="en-US" altLang="ja-JP" sz="2200" dirty="0"/>
              <a:t> Technologies, Beijing Univ. of Posts and Telecom., </a:t>
            </a:r>
            <a:r>
              <a:rPr lang="en-US" altLang="ja-JP" sz="2200" dirty="0" err="1"/>
              <a:t>Bilibili</a:t>
            </a:r>
            <a:r>
              <a:rPr lang="en-US" altLang="ja-JP" sz="2200" dirty="0"/>
              <a:t>, China Mobile, CAS, Huawei, Tencent, Xiaomi, …</a:t>
            </a:r>
          </a:p>
          <a:p>
            <a:pPr lvl="1">
              <a:spcBef>
                <a:spcPts val="0"/>
              </a:spcBef>
              <a:buClr>
                <a:schemeClr val="tx1"/>
              </a:buClr>
            </a:pPr>
            <a:r>
              <a:rPr lang="en-US" altLang="ja-JP" sz="2200" dirty="0"/>
              <a:t>Korea </a:t>
            </a:r>
            <a:r>
              <a:rPr lang="ja-JP" altLang="en-US" sz="2200" dirty="0"/>
              <a:t>：</a:t>
            </a:r>
            <a:r>
              <a:rPr lang="en-US" altLang="ja-JP" sz="2200" dirty="0"/>
              <a:t>ETRI, </a:t>
            </a:r>
            <a:r>
              <a:rPr lang="en-US" altLang="ja-JP" sz="2200" dirty="0" err="1"/>
              <a:t>Gooroome</a:t>
            </a:r>
            <a:r>
              <a:rPr lang="en-US" altLang="ja-JP" sz="2200" dirty="0"/>
              <a:t>, INCA, </a:t>
            </a:r>
            <a:r>
              <a:rPr lang="en-US" altLang="ja-JP" sz="2200" dirty="0" err="1"/>
              <a:t>Inswave</a:t>
            </a:r>
            <a:r>
              <a:rPr lang="en-US" altLang="ja-JP" sz="2200" dirty="0"/>
              <a:t> </a:t>
            </a:r>
            <a:r>
              <a:rPr lang="en-US" altLang="ja-JP" sz="2200" dirty="0" err="1"/>
              <a:t>Systms</a:t>
            </a:r>
            <a:r>
              <a:rPr lang="en-US" altLang="ja-JP" sz="2200" dirty="0"/>
              <a:t>, KETI, LG, Samsung, SCE Kora, SEAK</a:t>
            </a:r>
          </a:p>
          <a:p>
            <a:pPr lvl="1">
              <a:spcBef>
                <a:spcPts val="0"/>
              </a:spcBef>
              <a:buClr>
                <a:schemeClr val="tx1"/>
              </a:buClr>
            </a:pPr>
            <a:r>
              <a:rPr lang="en-US" altLang="ja-JP" sz="2200" dirty="0"/>
              <a:t>Japan:</a:t>
            </a:r>
            <a:r>
              <a:rPr lang="ja-JP" altLang="en-US" sz="2200" dirty="0"/>
              <a:t> </a:t>
            </a:r>
            <a:r>
              <a:rPr lang="en-US" altLang="ja-JP" sz="2000" dirty="0"/>
              <a:t>ACCESS, </a:t>
            </a:r>
            <a:r>
              <a:rPr lang="en-US" altLang="ja-JP" sz="2000" dirty="0" err="1"/>
              <a:t>Alfasado</a:t>
            </a:r>
            <a:r>
              <a:rPr lang="en-US" altLang="ja-JP" sz="2000" dirty="0"/>
              <a:t>, BPS, DSA, DDS, </a:t>
            </a:r>
            <a:r>
              <a:rPr lang="en-US" altLang="ja-JP" sz="2000" dirty="0" err="1"/>
              <a:t>Dentsu</a:t>
            </a:r>
            <a:r>
              <a:rPr lang="en-US" altLang="ja-JP" sz="2000" dirty="0"/>
              <a:t>, Design Inc., DCA, </a:t>
            </a:r>
            <a:r>
              <a:rPr lang="en-US" altLang="ja-JP" sz="2000" dirty="0" err="1"/>
              <a:t>EdMuse</a:t>
            </a:r>
            <a:r>
              <a:rPr lang="en-US" altLang="ja-JP" sz="2000" dirty="0"/>
              <a:t>, EBPAJ, FLUX, Fujitsu, FTL, Gardenia, Hitachi, </a:t>
            </a:r>
            <a:r>
              <a:rPr lang="en-US" altLang="ja-JP" sz="2000" dirty="0" err="1"/>
              <a:t>Infours</a:t>
            </a:r>
            <a:r>
              <a:rPr lang="en-US" altLang="ja-JP" sz="2000" dirty="0"/>
              <a:t>, Internet Academy, IRI, JPRS, JCB, </a:t>
            </a:r>
            <a:r>
              <a:rPr lang="en-US" altLang="ja-JP" sz="2000" dirty="0" err="1"/>
              <a:t>Kadokawa</a:t>
            </a:r>
            <a:r>
              <a:rPr lang="en-US" altLang="ja-JP" sz="2000" dirty="0"/>
              <a:t>, KDDI, Keio Univ., Kodansha, LINE, </a:t>
            </a:r>
            <a:r>
              <a:rPr lang="ja-JP" altLang="en-US" sz="2000" dirty="0"/>
              <a:t> </a:t>
            </a:r>
            <a:r>
              <a:rPr lang="en-US" altLang="ja-JP" sz="2000" dirty="0"/>
              <a:t>Media Do, Mitsubishi Electric, Mitsue-Links, NEC, </a:t>
            </a:r>
            <a:r>
              <a:rPr lang="en-US" altLang="ja-JP" sz="2000" dirty="0" err="1"/>
              <a:t>Newphoria</a:t>
            </a:r>
            <a:r>
              <a:rPr lang="en-US" altLang="ja-JP" sz="2000" dirty="0"/>
              <a:t>, NHK, NTT, Panasonic, Rakuten, </a:t>
            </a:r>
            <a:r>
              <a:rPr lang="en-US" altLang="ja-JP" sz="2000" dirty="0" err="1"/>
              <a:t>Shueisha</a:t>
            </a:r>
            <a:r>
              <a:rPr lang="en-US" altLang="ja-JP" sz="2000" dirty="0"/>
              <a:t>, SIVIRA, Softbank, Sony, JBA, Toshiba, Voyager Japan, Yahoo Japan</a:t>
            </a:r>
          </a:p>
          <a:p>
            <a:pPr lvl="1">
              <a:spcBef>
                <a:spcPts val="0"/>
              </a:spcBef>
              <a:buClr>
                <a:schemeClr val="tx1"/>
              </a:buClr>
            </a:pPr>
            <a:endParaRPr lang="en-US" altLang="ja-JP" sz="2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8921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41" y="45105"/>
            <a:ext cx="11145121" cy="761119"/>
          </a:xfrm>
        </p:spPr>
        <p:txBody>
          <a:bodyPr>
            <a:normAutofit fontScale="90000"/>
          </a:bodyPr>
          <a:lstStyle/>
          <a:p>
            <a:r>
              <a:rPr lang="en-US" altLang="ja-JP" sz="4267" dirty="0"/>
              <a:t>W3C Groups</a:t>
            </a:r>
            <a:br>
              <a:rPr lang="en-US" altLang="ja-JP" sz="4267" dirty="0"/>
            </a:br>
            <a:r>
              <a:rPr lang="ja-JP" altLang="en-US" sz="3200" dirty="0" err="1"/>
              <a:t>ー</a:t>
            </a:r>
            <a:r>
              <a:rPr lang="ja-JP" altLang="en-US" sz="3200" dirty="0"/>
              <a:t> </a:t>
            </a:r>
            <a:r>
              <a:rPr lang="en-US" altLang="ja-JP" sz="3200" dirty="0"/>
              <a:t>Working Groups and Interest Groups</a:t>
            </a:r>
            <a:endParaRPr lang="en-GB" sz="32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18</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3"/>
            <a:ext cx="11845365" cy="4914964"/>
          </a:xfrm>
        </p:spPr>
        <p:txBody>
          <a:bodyPr>
            <a:noAutofit/>
          </a:bodyPr>
          <a:lstStyle/>
          <a:p>
            <a:pPr>
              <a:spcBef>
                <a:spcPts val="0"/>
              </a:spcBef>
              <a:buClr>
                <a:schemeClr val="tx1"/>
              </a:buClr>
            </a:pPr>
            <a:r>
              <a:rPr lang="en-US" altLang="ja-JP" sz="3200" dirty="0"/>
              <a:t>Working Groups (43):</a:t>
            </a:r>
          </a:p>
          <a:p>
            <a:pPr marL="228594" lvl="1" indent="0">
              <a:spcBef>
                <a:spcPts val="0"/>
              </a:spcBef>
              <a:buClr>
                <a:schemeClr val="tx1"/>
              </a:buClr>
              <a:buNone/>
            </a:pPr>
            <a:r>
              <a:rPr lang="en-US" altLang="ja-JP" sz="2200" dirty="0"/>
              <a:t>Accessibility Education and Outreach, Accessibility Guidelines, Accessible Platform Architectures, Accessible Rich Internet Applications, Audio, Audiobooks, Automotive, Browser Testing and Tools, Cascading Style Sheet (CSS), Dataset Exchange, Decentralized Identifier, Devices and Sensors, Distributed Tracing, EPUB 3, GPU for the Web, HTML, Immersive Web, Internationalization, JSON-LD, Math, Media, </a:t>
            </a:r>
            <a:r>
              <a:rPr lang="en-US" altLang="ja-JP" sz="2200" dirty="0" err="1"/>
              <a:t>MiniApps</a:t>
            </a:r>
            <a:r>
              <a:rPr lang="en-US" altLang="ja-JP" sz="2200" dirty="0"/>
              <a:t>, Pointer Events, Portable Network Graphic (PNG), Second Screen, Service Workers, Spatial Data on the Web, SVG, Timed Text, Verifiable Credentials, Web Application Security, Web Applications, Web Authentication, Web Editing, Web Fonts, Web Machine Learning, Web of Things, Web Payments, Web Performance, Web Platform, Web Real-Time Communications, </a:t>
            </a:r>
            <a:r>
              <a:rPr lang="en-US" altLang="ja-JP" sz="2200" dirty="0" err="1"/>
              <a:t>WebAssembly</a:t>
            </a:r>
            <a:r>
              <a:rPr lang="en-US" altLang="ja-JP" sz="2200" dirty="0"/>
              <a:t>, </a:t>
            </a:r>
            <a:r>
              <a:rPr lang="en-US" altLang="ja-JP" sz="2200" dirty="0" err="1"/>
              <a:t>WebTransport</a:t>
            </a:r>
            <a:endParaRPr lang="en-US" altLang="ja-JP" sz="2200" dirty="0"/>
          </a:p>
          <a:p>
            <a:pPr marL="228594" lvl="1" indent="0">
              <a:spcBef>
                <a:spcPts val="0"/>
              </a:spcBef>
              <a:buClr>
                <a:schemeClr val="tx1"/>
              </a:buClr>
              <a:buNone/>
            </a:pPr>
            <a:endParaRPr lang="en-US" altLang="ja-JP" sz="2200" dirty="0"/>
          </a:p>
          <a:p>
            <a:pPr>
              <a:spcBef>
                <a:spcPts val="0"/>
              </a:spcBef>
              <a:buClr>
                <a:schemeClr val="tx1"/>
              </a:buClr>
            </a:pPr>
            <a:r>
              <a:rPr lang="en-US" altLang="ja-JP" sz="3200" dirty="0"/>
              <a:t>Interest Groups (9):</a:t>
            </a:r>
          </a:p>
          <a:p>
            <a:pPr marL="228594" lvl="1" indent="0">
              <a:spcBef>
                <a:spcPts val="0"/>
              </a:spcBef>
              <a:buClr>
                <a:schemeClr val="tx1"/>
              </a:buClr>
              <a:buNone/>
            </a:pPr>
            <a:r>
              <a:rPr lang="en-US" altLang="ja-JP" sz="2200" dirty="0"/>
              <a:t>Chinese Web, Internationalization, Media and Entertainment, Patents and Standards, Privacy, WAI, Web &amp; Networks, Web of Things, Web Payment Security</a:t>
            </a:r>
          </a:p>
        </p:txBody>
      </p:sp>
    </p:spTree>
    <p:extLst>
      <p:ext uri="{BB962C8B-B14F-4D97-AF65-F5344CB8AC3E}">
        <p14:creationId xmlns:p14="http://schemas.microsoft.com/office/powerpoint/2010/main" val="35114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90" y="43161"/>
            <a:ext cx="11145121" cy="761119"/>
          </a:xfrm>
        </p:spPr>
        <p:txBody>
          <a:bodyPr>
            <a:normAutofit fontScale="90000"/>
          </a:bodyPr>
          <a:lstStyle/>
          <a:p>
            <a:r>
              <a:rPr lang="en-US" altLang="ja-JP" sz="4267" dirty="0"/>
              <a:t>W3C groups</a:t>
            </a:r>
            <a:br>
              <a:rPr lang="en-US" altLang="ja-JP" sz="4267" dirty="0"/>
            </a:br>
            <a:r>
              <a:rPr lang="en-US" altLang="ja-JP" sz="3200" dirty="0"/>
              <a:t>―</a:t>
            </a:r>
            <a:r>
              <a:rPr lang="ja-JP" altLang="en-US" sz="3200" dirty="0"/>
              <a:t> </a:t>
            </a:r>
            <a:r>
              <a:rPr lang="en-US" altLang="ja-JP" sz="3200" dirty="0"/>
              <a:t>Business Groups and Community Groups</a:t>
            </a:r>
            <a:br>
              <a:rPr lang="en-US" altLang="ja-JP" sz="4267" dirty="0"/>
            </a:br>
            <a:endParaRPr lang="en-GB" sz="2400"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19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p:cNvSpPr>
            <a:spLocks noGrp="1"/>
          </p:cNvSpPr>
          <p:nvPr>
            <p:ph idx="1"/>
          </p:nvPr>
        </p:nvSpPr>
        <p:spPr>
          <a:xfrm>
            <a:off x="205868" y="1201024"/>
            <a:ext cx="11845365" cy="3756121"/>
          </a:xfrm>
        </p:spPr>
        <p:txBody>
          <a:bodyPr>
            <a:noAutofit/>
          </a:bodyPr>
          <a:lstStyle/>
          <a:p>
            <a:pPr>
              <a:spcBef>
                <a:spcPts val="0"/>
              </a:spcBef>
              <a:buClr>
                <a:schemeClr val="tx1"/>
              </a:buClr>
            </a:pPr>
            <a:r>
              <a:rPr lang="en-US" altLang="ja-JP" sz="3200" dirty="0"/>
              <a:t>Business Groups (3):</a:t>
            </a:r>
          </a:p>
          <a:p>
            <a:pPr marL="228594" lvl="1" indent="0">
              <a:spcBef>
                <a:spcPts val="0"/>
              </a:spcBef>
              <a:buClr>
                <a:schemeClr val="tx1"/>
              </a:buClr>
              <a:buNone/>
            </a:pPr>
            <a:r>
              <a:rPr lang="en-US" altLang="ja-JP" sz="2667" dirty="0"/>
              <a:t>Automotive and Transportation, Improving Web Advertising, Publishing</a:t>
            </a:r>
          </a:p>
          <a:p>
            <a:pPr marL="228594" lvl="1" indent="0">
              <a:spcBef>
                <a:spcPts val="0"/>
              </a:spcBef>
              <a:buClr>
                <a:schemeClr val="tx1"/>
              </a:buClr>
              <a:buNone/>
            </a:pPr>
            <a:endParaRPr lang="en-US" altLang="ja-JP" sz="2667" dirty="0"/>
          </a:p>
          <a:p>
            <a:pPr>
              <a:spcBef>
                <a:spcPts val="0"/>
              </a:spcBef>
              <a:buClr>
                <a:schemeClr val="tx1"/>
              </a:buClr>
            </a:pPr>
            <a:r>
              <a:rPr lang="en-US" altLang="ja-JP" sz="3200" dirty="0"/>
              <a:t>Community Groups (366):</a:t>
            </a:r>
          </a:p>
          <a:p>
            <a:pPr marL="228594" lvl="1" indent="0">
              <a:spcBef>
                <a:spcPts val="0"/>
              </a:spcBef>
              <a:buClr>
                <a:schemeClr val="tx1"/>
              </a:buClr>
              <a:buNone/>
            </a:pPr>
            <a:r>
              <a:rPr lang="en-US" altLang="ja-JP" sz="2667" dirty="0"/>
              <a:t>AI KR, Algorithmic Modelling, Automotive Ontology, Big Data, Blockchain, Bullet Chatting, Cloud Computing, Color on the Web, Credentials, EPUB 3, HTTPS in Local Network, Machine Learning for the Web, </a:t>
            </a:r>
            <a:r>
              <a:rPr lang="en-US" altLang="ja-JP" sz="2667" dirty="0" err="1"/>
              <a:t>MiniApps</a:t>
            </a:r>
            <a:r>
              <a:rPr lang="en-US" altLang="ja-JP" sz="2667" dirty="0"/>
              <a:t> Ecosystem, Revising W3C Process, Schema.org, Speech API, Web Platform Incubator (WICG), …</a:t>
            </a:r>
            <a:br>
              <a:rPr lang="en-US" altLang="ja-JP" dirty="0">
                <a:solidFill>
                  <a:schemeClr val="tx1"/>
                </a:solidFill>
              </a:rPr>
            </a:br>
            <a:r>
              <a:rPr lang="en-US" altLang="ja-JP" dirty="0">
                <a:solidFill>
                  <a:schemeClr val="tx1"/>
                </a:solidFill>
              </a:rPr>
              <a:t> </a:t>
            </a:r>
            <a:endParaRPr lang="ja-JP" altLang="ja-JP" dirty="0">
              <a:solidFill>
                <a:schemeClr val="tx1"/>
              </a:solidFill>
            </a:endParaRPr>
          </a:p>
          <a:p>
            <a:pPr>
              <a:spcBef>
                <a:spcPts val="0"/>
              </a:spcBef>
              <a:buClr>
                <a:schemeClr val="tx1"/>
              </a:buClr>
            </a:pPr>
            <a:endParaRPr lang="en-US" altLang="ja-JP" sz="2200" dirty="0"/>
          </a:p>
        </p:txBody>
      </p:sp>
    </p:spTree>
    <p:extLst>
      <p:ext uri="{BB962C8B-B14F-4D97-AF65-F5344CB8AC3E}">
        <p14:creationId xmlns:p14="http://schemas.microsoft.com/office/powerpoint/2010/main" val="427134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8205" y="0"/>
            <a:ext cx="8788400" cy="1371600"/>
          </a:xfrm>
        </p:spPr>
        <p:txBody>
          <a:bodyPr/>
          <a:lstStyle/>
          <a:p>
            <a:pPr algn="l"/>
            <a:r>
              <a:rPr kumimoji="1" lang="en-US" altLang="ja-JP" dirty="0" err="1"/>
              <a:t>ToC</a:t>
            </a:r>
            <a:endParaRPr kumimoji="1" lang="ja-JP" altLang="en-US" dirty="0"/>
          </a:p>
        </p:txBody>
      </p:sp>
      <p:sp>
        <p:nvSpPr>
          <p:cNvPr id="3" name="テキスト プレースホルダー 2"/>
          <p:cNvSpPr>
            <a:spLocks noGrp="1"/>
          </p:cNvSpPr>
          <p:nvPr>
            <p:ph type="body" idx="1"/>
          </p:nvPr>
        </p:nvSpPr>
        <p:spPr>
          <a:xfrm>
            <a:off x="829235" y="1246556"/>
            <a:ext cx="10654171" cy="4477265"/>
          </a:xfrm>
        </p:spPr>
        <p:txBody>
          <a:bodyPr>
            <a:normAutofit/>
          </a:bodyPr>
          <a:lstStyle/>
          <a:p>
            <a:pPr marL="457200" indent="-457200">
              <a:buFont typeface="Wingdings" panose="05000000000000000000" pitchFamily="2" charset="2"/>
              <a:buChar char="l"/>
            </a:pPr>
            <a:r>
              <a:rPr lang="en-US" altLang="ja-JP" sz="3200" dirty="0">
                <a:solidFill>
                  <a:schemeClr val="tx1"/>
                </a:solidFill>
              </a:rPr>
              <a:t>Web technologies for various industries</a:t>
            </a:r>
          </a:p>
          <a:p>
            <a:pPr marL="457200" indent="-457200">
              <a:buFont typeface="Wingdings" panose="05000000000000000000" pitchFamily="2" charset="2"/>
              <a:buChar char="l"/>
            </a:pPr>
            <a:r>
              <a:rPr lang="en-US" altLang="ja-JP" sz="3200" dirty="0">
                <a:solidFill>
                  <a:schemeClr val="tx1"/>
                </a:solidFill>
              </a:rPr>
              <a:t>Web standardization by W3C</a:t>
            </a:r>
          </a:p>
          <a:p>
            <a:pPr marL="457200" indent="-457200">
              <a:buFont typeface="Wingdings" panose="05000000000000000000" pitchFamily="2" charset="2"/>
              <a:buChar char="l"/>
            </a:pPr>
            <a:r>
              <a:rPr lang="en-US" altLang="ja-JP" sz="3200" dirty="0">
                <a:solidFill>
                  <a:schemeClr val="tx1"/>
                </a:solidFill>
              </a:rPr>
              <a:t>WoT (Web of Things)</a:t>
            </a:r>
          </a:p>
          <a:p>
            <a:pPr marL="457200" indent="-457200">
              <a:buFont typeface="Wingdings" panose="05000000000000000000" pitchFamily="2" charset="2"/>
              <a:buChar char="l"/>
            </a:pPr>
            <a:r>
              <a:rPr lang="en-US" altLang="ja-JP" sz="3200" dirty="0">
                <a:solidFill>
                  <a:schemeClr val="tx1"/>
                </a:solidFill>
              </a:rPr>
              <a:t>Smart Cities</a:t>
            </a:r>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a:t>
            </a:fld>
            <a:endParaRPr lang="en-US" dirty="0"/>
          </a:p>
        </p:txBody>
      </p:sp>
    </p:spTree>
    <p:extLst>
      <p:ext uri="{BB962C8B-B14F-4D97-AF65-F5344CB8AC3E}">
        <p14:creationId xmlns:p14="http://schemas.microsoft.com/office/powerpoint/2010/main" val="66897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20</a:t>
            </a:fld>
            <a:endParaRPr lang="en-US" altLang="ja-JP" dirty="0"/>
          </a:p>
        </p:txBody>
      </p:sp>
      <p:sp>
        <p:nvSpPr>
          <p:cNvPr id="2" name="Title 1"/>
          <p:cNvSpPr txBox="1">
            <a:spLocks noGrp="1"/>
          </p:cNvSpPr>
          <p:nvPr>
            <p:ph type="title" idx="4294967295"/>
          </p:nvPr>
        </p:nvSpPr>
        <p:spPr>
          <a:xfrm>
            <a:off x="341303" y="278491"/>
            <a:ext cx="1174048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Layers of the W3C</a:t>
            </a:r>
            <a:r>
              <a:rPr lang="ja-JP" altLang="en-US" sz="4267" dirty="0"/>
              <a:t> </a:t>
            </a:r>
            <a:r>
              <a:rPr lang="en-US" altLang="ja-JP" sz="4267" dirty="0"/>
              <a:t>standardization</a:t>
            </a:r>
            <a:r>
              <a:rPr lang="ja-JP" altLang="en-US" sz="4267" dirty="0"/>
              <a:t> </a:t>
            </a:r>
            <a:r>
              <a:rPr lang="en-US" altLang="ja-JP" sz="4267" dirty="0"/>
              <a:t>groups</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11" name="図 10" descr="屋内, 座る, 大きい, 時計 が含まれている画像&#10;&#10;自動的に生成された説明">
            <a:extLst>
              <a:ext uri="{FF2B5EF4-FFF2-40B4-BE49-F238E27FC236}">
                <a16:creationId xmlns:a16="http://schemas.microsoft.com/office/drawing/2014/main" id="{3B0816B4-047E-473C-AAC1-0EA757537886}"/>
              </a:ext>
            </a:extLst>
          </p:cNvPr>
          <p:cNvPicPr>
            <a:picLocks noChangeAspect="1"/>
          </p:cNvPicPr>
          <p:nvPr/>
        </p:nvPicPr>
        <p:blipFill>
          <a:blip r:embed="rId3"/>
          <a:stretch>
            <a:fillRect/>
          </a:stretch>
        </p:blipFill>
        <p:spPr>
          <a:xfrm>
            <a:off x="566055" y="1466184"/>
            <a:ext cx="10804911" cy="4797105"/>
          </a:xfrm>
          <a:prstGeom prst="rect">
            <a:avLst/>
          </a:prstGeom>
        </p:spPr>
      </p:pic>
    </p:spTree>
    <p:extLst>
      <p:ext uri="{BB962C8B-B14F-4D97-AF65-F5344CB8AC3E}">
        <p14:creationId xmlns:p14="http://schemas.microsoft.com/office/powerpoint/2010/main" val="166889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240" y="2948709"/>
            <a:ext cx="10473960" cy="1371600"/>
          </a:xfrm>
        </p:spPr>
        <p:txBody>
          <a:bodyPr>
            <a:normAutofit/>
          </a:bodyPr>
          <a:lstStyle/>
          <a:p>
            <a:pPr algn="r"/>
            <a:r>
              <a:rPr lang="en-US" altLang="ja-JP" dirty="0" err="1"/>
              <a:t>WoT</a:t>
            </a:r>
            <a:r>
              <a:rPr lang="en-US" altLang="ja-JP" dirty="0"/>
              <a:t> (Web of Things)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21</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19275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582" y="238180"/>
            <a:ext cx="11078633" cy="936761"/>
          </a:xfrm>
        </p:spPr>
        <p:txBody>
          <a:bodyPr/>
          <a:lstStyle/>
          <a:p>
            <a:r>
              <a:rPr lang="en-US" altLang="ja-JP" sz="4267" dirty="0"/>
              <a:t>Various IoT platforms</a:t>
            </a:r>
            <a:endParaRPr lang="en-GB" sz="4267"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626" y="1652375"/>
            <a:ext cx="2192263" cy="162791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60" y="1682075"/>
            <a:ext cx="2153749" cy="1627917"/>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583" y="1672222"/>
            <a:ext cx="2156087" cy="162791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626" y="3760618"/>
            <a:ext cx="2221533" cy="1684788"/>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2105" y="3760618"/>
            <a:ext cx="2242531" cy="1696847"/>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1583" y="3748559"/>
            <a:ext cx="2277547" cy="1696847"/>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683875" y="3329278"/>
            <a:ext cx="1681016" cy="338554"/>
          </a:xfrm>
          <a:prstGeom prst="rect">
            <a:avLst/>
          </a:prstGeom>
          <a:noFill/>
        </p:spPr>
        <p:txBody>
          <a:bodyPr wrap="square" rtlCol="0">
            <a:spAutoFit/>
          </a:bodyPr>
          <a:lstStyle/>
          <a:p>
            <a:pPr algn="ctr"/>
            <a:r>
              <a:rPr lang="en-GB" sz="1600" dirty="0"/>
              <a:t>Smart Homes</a:t>
            </a:r>
          </a:p>
        </p:txBody>
      </p:sp>
      <p:sp>
        <p:nvSpPr>
          <p:cNvPr id="11" name="TextBox 10"/>
          <p:cNvSpPr txBox="1"/>
          <p:nvPr/>
        </p:nvSpPr>
        <p:spPr>
          <a:xfrm>
            <a:off x="5160845" y="3315025"/>
            <a:ext cx="1374295" cy="338554"/>
          </a:xfrm>
          <a:prstGeom prst="rect">
            <a:avLst/>
          </a:prstGeom>
          <a:noFill/>
        </p:spPr>
        <p:txBody>
          <a:bodyPr wrap="square" rtlCol="0">
            <a:spAutoFit/>
          </a:bodyPr>
          <a:lstStyle/>
          <a:p>
            <a:pPr algn="ctr"/>
            <a:r>
              <a:rPr lang="en-GB" sz="1600" dirty="0" err="1"/>
              <a:t>Wearables</a:t>
            </a:r>
            <a:endParaRPr lang="en-GB" sz="1600" dirty="0"/>
          </a:p>
        </p:txBody>
      </p:sp>
      <p:sp>
        <p:nvSpPr>
          <p:cNvPr id="12" name="TextBox 11"/>
          <p:cNvSpPr txBox="1"/>
          <p:nvPr/>
        </p:nvSpPr>
        <p:spPr>
          <a:xfrm>
            <a:off x="2199957" y="5531743"/>
            <a:ext cx="2538567" cy="338554"/>
          </a:xfrm>
          <a:prstGeom prst="rect">
            <a:avLst/>
          </a:prstGeom>
          <a:noFill/>
        </p:spPr>
        <p:txBody>
          <a:bodyPr wrap="square" rtlCol="0">
            <a:spAutoFit/>
          </a:bodyPr>
          <a:lstStyle/>
          <a:p>
            <a:pPr algn="ctr"/>
            <a:r>
              <a:rPr lang="en-GB" sz="1600" dirty="0"/>
              <a:t>Power &amp; Environment</a:t>
            </a:r>
          </a:p>
        </p:txBody>
      </p:sp>
      <p:sp>
        <p:nvSpPr>
          <p:cNvPr id="13" name="TextBox 12"/>
          <p:cNvSpPr txBox="1"/>
          <p:nvPr/>
        </p:nvSpPr>
        <p:spPr>
          <a:xfrm>
            <a:off x="5013546" y="5503797"/>
            <a:ext cx="1521593" cy="338554"/>
          </a:xfrm>
          <a:prstGeom prst="rect">
            <a:avLst/>
          </a:prstGeom>
          <a:noFill/>
        </p:spPr>
        <p:txBody>
          <a:bodyPr wrap="square" rtlCol="0">
            <a:spAutoFit/>
          </a:bodyPr>
          <a:lstStyle/>
          <a:p>
            <a:pPr algn="ctr"/>
            <a:r>
              <a:rPr lang="en-GB" sz="1600" dirty="0"/>
              <a:t>Smart Cities</a:t>
            </a:r>
          </a:p>
        </p:txBody>
      </p:sp>
      <p:sp>
        <p:nvSpPr>
          <p:cNvPr id="14" name="TextBox 13"/>
          <p:cNvSpPr txBox="1"/>
          <p:nvPr/>
        </p:nvSpPr>
        <p:spPr>
          <a:xfrm>
            <a:off x="7510893" y="3336051"/>
            <a:ext cx="1409212" cy="338554"/>
          </a:xfrm>
          <a:prstGeom prst="rect">
            <a:avLst/>
          </a:prstGeom>
          <a:noFill/>
        </p:spPr>
        <p:txBody>
          <a:bodyPr wrap="square" rtlCol="0">
            <a:spAutoFit/>
          </a:bodyPr>
          <a:lstStyle/>
          <a:p>
            <a:pPr algn="ctr"/>
            <a:r>
              <a:rPr lang="en-GB" sz="1600" dirty="0"/>
              <a:t>Healthcare</a:t>
            </a:r>
          </a:p>
        </p:txBody>
      </p:sp>
      <p:sp>
        <p:nvSpPr>
          <p:cNvPr id="15" name="TextBox 14"/>
          <p:cNvSpPr txBox="1"/>
          <p:nvPr/>
        </p:nvSpPr>
        <p:spPr>
          <a:xfrm>
            <a:off x="7411371" y="5481886"/>
            <a:ext cx="1801659" cy="338554"/>
          </a:xfrm>
          <a:prstGeom prst="rect">
            <a:avLst/>
          </a:prstGeom>
          <a:noFill/>
        </p:spPr>
        <p:txBody>
          <a:bodyPr wrap="square" rtlCol="0">
            <a:spAutoFit/>
          </a:bodyPr>
          <a:lstStyle/>
          <a:p>
            <a:pPr algn="ctr"/>
            <a:r>
              <a:rPr lang="en-GB" sz="1600" dirty="0"/>
              <a:t>Manufacturing</a:t>
            </a:r>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22</a:t>
            </a:fld>
            <a:endParaRPr lang="en-US" dirty="0"/>
          </a:p>
          <a:p>
            <a:endParaRPr lang="en-US" dirty="0"/>
          </a:p>
        </p:txBody>
      </p:sp>
      <p:sp>
        <p:nvSpPr>
          <p:cNvPr id="17" name="フッター プレースホルダー 16"/>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038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155129"/>
            <a:ext cx="11078633" cy="936761"/>
          </a:xfrm>
        </p:spPr>
        <p:txBody>
          <a:bodyPr>
            <a:normAutofit fontScale="90000"/>
          </a:bodyPr>
          <a:lstStyle/>
          <a:p>
            <a:r>
              <a:rPr lang="en-US" altLang="ja-JP" sz="4267" dirty="0"/>
              <a:t>Problems of IoT silos</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23</a:t>
            </a:fld>
            <a:endParaRPr lang="en-US" dirty="0"/>
          </a:p>
        </p:txBody>
      </p:sp>
      <p:pic>
        <p:nvPicPr>
          <p:cNvPr id="5" name="図 4" descr="文字と写真のスクリーンショット&#10;&#10;自動的に生成された説明">
            <a:extLst>
              <a:ext uri="{FF2B5EF4-FFF2-40B4-BE49-F238E27FC236}">
                <a16:creationId xmlns:a16="http://schemas.microsoft.com/office/drawing/2014/main" id="{51A93D6D-D8E1-417B-B73D-48F8E401E7CA}"/>
              </a:ext>
            </a:extLst>
          </p:cNvPr>
          <p:cNvPicPr>
            <a:picLocks noChangeAspect="1"/>
          </p:cNvPicPr>
          <p:nvPr/>
        </p:nvPicPr>
        <p:blipFill>
          <a:blip r:embed="rId3"/>
          <a:stretch>
            <a:fillRect/>
          </a:stretch>
        </p:blipFill>
        <p:spPr>
          <a:xfrm>
            <a:off x="2909105" y="1253930"/>
            <a:ext cx="6481464" cy="5097993"/>
          </a:xfrm>
          <a:prstGeom prst="rect">
            <a:avLst/>
          </a:prstGeom>
        </p:spPr>
      </p:pic>
    </p:spTree>
    <p:extLst>
      <p:ext uri="{BB962C8B-B14F-4D97-AF65-F5344CB8AC3E}">
        <p14:creationId xmlns:p14="http://schemas.microsoft.com/office/powerpoint/2010/main" val="353458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256" y="78401"/>
            <a:ext cx="11078633" cy="936761"/>
          </a:xfrm>
        </p:spPr>
        <p:txBody>
          <a:bodyPr>
            <a:normAutofit fontScale="90000"/>
          </a:bodyPr>
          <a:lstStyle/>
          <a:p>
            <a:r>
              <a:rPr lang="en-US" altLang="ja-JP" sz="4267" dirty="0" err="1"/>
              <a:t>WoT</a:t>
            </a:r>
            <a:r>
              <a:rPr lang="en-US" altLang="ja-JP" sz="4267" dirty="0"/>
              <a:t>: IoT interconnection using the Web</a:t>
            </a:r>
            <a:br>
              <a:rPr lang="en-US" altLang="ja-JP" sz="4267" dirty="0"/>
            </a:br>
            <a:r>
              <a:rPr lang="en-US" altLang="ja-JP" sz="2667" dirty="0"/>
              <a:t>- Web as the platform for data transfer</a:t>
            </a:r>
            <a:br>
              <a:rPr lang="en-US" altLang="ja-JP" sz="4267" dirty="0"/>
            </a:br>
            <a:endParaRPr lang="en-US" sz="24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24</a:t>
            </a:fld>
            <a:endParaRPr lang="en-US" dirty="0"/>
          </a:p>
        </p:txBody>
      </p:sp>
      <p:pic>
        <p:nvPicPr>
          <p:cNvPr id="5122" name="Picture 2" descr="http://192.168.0.8/~ashimura/www.w3.org/WWW/2002/mmi/kaz/images/20180626-web-as-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545" y="1173441"/>
            <a:ext cx="7814872" cy="528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50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6952" y="180564"/>
            <a:ext cx="11748653" cy="936761"/>
          </a:xfrm>
        </p:spPr>
        <p:txBody>
          <a:bodyPr/>
          <a:lstStyle/>
          <a:p>
            <a:r>
              <a:rPr lang="en-US" sz="4267" dirty="0"/>
              <a:t>Unified vocabulary references by Thing Description</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25</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黒い背景と白い文字&#10;&#10;自動的に生成された説明">
            <a:extLst>
              <a:ext uri="{FF2B5EF4-FFF2-40B4-BE49-F238E27FC236}">
                <a16:creationId xmlns:a16="http://schemas.microsoft.com/office/drawing/2014/main" id="{0EBB78E0-C3FD-41D4-989E-EF95EBFF3A80}"/>
              </a:ext>
            </a:extLst>
          </p:cNvPr>
          <p:cNvPicPr>
            <a:picLocks noChangeAspect="1"/>
          </p:cNvPicPr>
          <p:nvPr/>
        </p:nvPicPr>
        <p:blipFill>
          <a:blip r:embed="rId2"/>
          <a:stretch>
            <a:fillRect/>
          </a:stretch>
        </p:blipFill>
        <p:spPr>
          <a:xfrm>
            <a:off x="3541854" y="1195418"/>
            <a:ext cx="5547621" cy="5245897"/>
          </a:xfrm>
          <a:prstGeom prst="rect">
            <a:avLst/>
          </a:prstGeom>
        </p:spPr>
      </p:pic>
    </p:spTree>
    <p:extLst>
      <p:ext uri="{BB962C8B-B14F-4D97-AF65-F5344CB8AC3E}">
        <p14:creationId xmlns:p14="http://schemas.microsoft.com/office/powerpoint/2010/main" val="113651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altLang="ja-JP" sz="4267" dirty="0" err="1"/>
              <a:t>PlugFest</a:t>
            </a:r>
            <a:r>
              <a:rPr lang="en-US" altLang="ja-JP" sz="4267" dirty="0"/>
              <a:t>: Proof-of-Concept for interconnectivity </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26</a:t>
            </a:fld>
            <a:endParaRPr lang="en-US" dirty="0"/>
          </a:p>
        </p:txBody>
      </p:sp>
      <p:sp>
        <p:nvSpPr>
          <p:cNvPr id="5" name="フッター プレースホルダー 4"/>
          <p:cNvSpPr>
            <a:spLocks noGrp="1"/>
          </p:cNvSpPr>
          <p:nvPr>
            <p:ph type="ftr" sz="quarter" idx="11"/>
          </p:nvPr>
        </p:nvSpPr>
        <p:spPr/>
        <p:txBody>
          <a:bodyPr/>
          <a:lstStyle/>
          <a:p>
            <a:endParaRPr lang="en-US"/>
          </a:p>
        </p:txBody>
      </p:sp>
      <p:pic>
        <p:nvPicPr>
          <p:cNvPr id="6" name="図 5" descr="食品 が含まれている画像&#10;&#10;自動的に生成された説明">
            <a:extLst>
              <a:ext uri="{FF2B5EF4-FFF2-40B4-BE49-F238E27FC236}">
                <a16:creationId xmlns:a16="http://schemas.microsoft.com/office/drawing/2014/main" id="{9BD6EAB9-8A1E-409B-AE2A-A88DD6C91D14}"/>
              </a:ext>
            </a:extLst>
          </p:cNvPr>
          <p:cNvPicPr>
            <a:picLocks noChangeAspect="1"/>
          </p:cNvPicPr>
          <p:nvPr/>
        </p:nvPicPr>
        <p:blipFill>
          <a:blip r:embed="rId2"/>
          <a:stretch>
            <a:fillRect/>
          </a:stretch>
        </p:blipFill>
        <p:spPr>
          <a:xfrm>
            <a:off x="2332897" y="1266701"/>
            <a:ext cx="7583487" cy="5121564"/>
          </a:xfrm>
          <a:prstGeom prst="rect">
            <a:avLst/>
          </a:prstGeom>
        </p:spPr>
      </p:pic>
    </p:spTree>
    <p:extLst>
      <p:ext uri="{BB962C8B-B14F-4D97-AF65-F5344CB8AC3E}">
        <p14:creationId xmlns:p14="http://schemas.microsoft.com/office/powerpoint/2010/main" val="217377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6" y="157560"/>
            <a:ext cx="11848935" cy="936761"/>
          </a:xfrm>
        </p:spPr>
        <p:txBody>
          <a:bodyPr/>
          <a:lstStyle/>
          <a:p>
            <a:r>
              <a:rPr lang="en-US" altLang="ja-JP" sz="4267" dirty="0" err="1"/>
              <a:t>WoT</a:t>
            </a:r>
            <a:r>
              <a:rPr lang="en-US" altLang="ja-JP" sz="4267" dirty="0"/>
              <a:t> connects various IoT platforms with the Web</a:t>
            </a:r>
            <a:endParaRPr lang="en-GB" sz="4267"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27</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モニター, テレビ, 操作, リモコン が含まれている画像&#10;&#10;自動的に生成された説明">
            <a:extLst>
              <a:ext uri="{FF2B5EF4-FFF2-40B4-BE49-F238E27FC236}">
                <a16:creationId xmlns:a16="http://schemas.microsoft.com/office/drawing/2014/main" id="{E6129C34-30BA-4236-9FFB-A483015F1A38}"/>
              </a:ext>
            </a:extLst>
          </p:cNvPr>
          <p:cNvPicPr>
            <a:picLocks noChangeAspect="1"/>
          </p:cNvPicPr>
          <p:nvPr/>
        </p:nvPicPr>
        <p:blipFill>
          <a:blip r:embed="rId3"/>
          <a:stretch>
            <a:fillRect/>
          </a:stretch>
        </p:blipFill>
        <p:spPr>
          <a:xfrm>
            <a:off x="3610642" y="881583"/>
            <a:ext cx="4876801" cy="5566451"/>
          </a:xfrm>
          <a:prstGeom prst="rect">
            <a:avLst/>
          </a:prstGeom>
        </p:spPr>
      </p:pic>
    </p:spTree>
    <p:extLst>
      <p:ext uri="{BB962C8B-B14F-4D97-AF65-F5344CB8AC3E}">
        <p14:creationId xmlns:p14="http://schemas.microsoft.com/office/powerpoint/2010/main" val="3229409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5424" y="218309"/>
            <a:ext cx="11078633" cy="936761"/>
          </a:xfrm>
        </p:spPr>
        <p:txBody>
          <a:bodyPr/>
          <a:lstStyle/>
          <a:p>
            <a:r>
              <a:rPr lang="en-US" altLang="ja-JP" sz="4267" dirty="0"/>
              <a:t>Like this</a:t>
            </a:r>
            <a:r>
              <a:rPr lang="ja-JP" altLang="en-US" sz="4267" dirty="0"/>
              <a:t> </a:t>
            </a:r>
            <a:r>
              <a:rPr lang="en-US" altLang="ja-JP" sz="4267" dirty="0">
                <a:sym typeface="Wingdings" panose="05000000000000000000" pitchFamily="2" charset="2"/>
              </a:rPr>
              <a:t></a:t>
            </a:r>
            <a:endParaRPr lang="en-US" sz="4267" dirty="0"/>
          </a:p>
        </p:txBody>
      </p:sp>
      <p:sp>
        <p:nvSpPr>
          <p:cNvPr id="4" name="TextBox 12"/>
          <p:cNvSpPr txBox="1"/>
          <p:nvPr/>
        </p:nvSpPr>
        <p:spPr>
          <a:xfrm>
            <a:off x="3082559" y="1265932"/>
            <a:ext cx="5476884" cy="420564"/>
          </a:xfrm>
          <a:prstGeom prst="rect">
            <a:avLst/>
          </a:prstGeom>
          <a:noFill/>
        </p:spPr>
        <p:txBody>
          <a:bodyPr wrap="none" rtlCol="0">
            <a:spAutoFit/>
          </a:bodyPr>
          <a:lstStyle/>
          <a:p>
            <a:pPr algn="ctr"/>
            <a:r>
              <a:rPr lang="en-US" altLang="ja-JP" sz="2133" dirty="0"/>
              <a:t>Integrating various IoT standards using the Web</a:t>
            </a:r>
            <a:endParaRPr lang="en-GB" sz="2133" dirty="0"/>
          </a:p>
        </p:txBody>
      </p:sp>
      <p:sp>
        <p:nvSpPr>
          <p:cNvPr id="5" name="スライド番号プレースホルダー 4"/>
          <p:cNvSpPr>
            <a:spLocks noGrp="1"/>
          </p:cNvSpPr>
          <p:nvPr>
            <p:ph type="sldNum" sz="quarter" idx="12"/>
          </p:nvPr>
        </p:nvSpPr>
        <p:spPr/>
        <p:txBody>
          <a:bodyPr/>
          <a:lstStyle/>
          <a:p>
            <a:fld id="{E76FF339-C289-BD4E-BE3A-0EFF8D97C3C0}" type="slidenum">
              <a:rPr lang="en-US" smtClean="0"/>
              <a:pPr/>
              <a:t>28</a:t>
            </a:fld>
            <a:endParaRPr lang="en-US" dirty="0"/>
          </a:p>
        </p:txBody>
      </p:sp>
      <p:sp>
        <p:nvSpPr>
          <p:cNvPr id="6" name="フッター プレースホルダー 5"/>
          <p:cNvSpPr>
            <a:spLocks noGrp="1"/>
          </p:cNvSpPr>
          <p:nvPr>
            <p:ph type="ftr" sz="quarter" idx="11"/>
          </p:nvPr>
        </p:nvSpPr>
        <p:spPr/>
        <p:txBody>
          <a:bodyPr/>
          <a:lstStyle/>
          <a:p>
            <a:endParaRPr 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44" y="1717337"/>
            <a:ext cx="6770955" cy="4513971"/>
          </a:xfrm>
          <a:prstGeom prst="rect">
            <a:avLst/>
          </a:prstGeom>
        </p:spPr>
      </p:pic>
    </p:spTree>
    <p:extLst>
      <p:ext uri="{BB962C8B-B14F-4D97-AF65-F5344CB8AC3E}">
        <p14:creationId xmlns:p14="http://schemas.microsoft.com/office/powerpoint/2010/main" val="144990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980" y="5118692"/>
            <a:ext cx="1248147" cy="1248147"/>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35" y="5176610"/>
            <a:ext cx="1617247" cy="772684"/>
          </a:xfrm>
          <a:prstGeom prst="rect">
            <a:avLst/>
          </a:prstGeom>
        </p:spPr>
      </p:pic>
      <p:sp>
        <p:nvSpPr>
          <p:cNvPr id="68" name="Rectangle 67"/>
          <p:cNvSpPr/>
          <p:nvPr/>
        </p:nvSpPr>
        <p:spPr>
          <a:xfrm>
            <a:off x="270371" y="1193180"/>
            <a:ext cx="11682013" cy="4232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50" name="Picture 4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67578" y="3882069"/>
            <a:ext cx="1208045" cy="80536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2907" y="3981117"/>
            <a:ext cx="820448" cy="82044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43104" y="3544322"/>
            <a:ext cx="1843017" cy="1474413"/>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71025" y="4530682"/>
            <a:ext cx="1455907" cy="518292"/>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83670" y="3270261"/>
            <a:ext cx="1268932" cy="897467"/>
          </a:xfrm>
          <a:prstGeom prst="rect">
            <a:avLst/>
          </a:prstGeom>
        </p:spPr>
      </p:pic>
      <p:sp>
        <p:nvSpPr>
          <p:cNvPr id="2" name="Title 1"/>
          <p:cNvSpPr>
            <a:spLocks noGrp="1"/>
          </p:cNvSpPr>
          <p:nvPr>
            <p:ph type="title"/>
          </p:nvPr>
        </p:nvSpPr>
        <p:spPr/>
        <p:txBody>
          <a:bodyPr>
            <a:normAutofit fontScale="90000"/>
          </a:bodyPr>
          <a:lstStyle/>
          <a:p>
            <a:r>
              <a:rPr lang="en-GB" sz="4267" dirty="0" err="1"/>
              <a:t>WoT</a:t>
            </a:r>
            <a:r>
              <a:rPr lang="en-GB" sz="4267" dirty="0"/>
              <a:t> participants within W3C</a:t>
            </a:r>
            <a:br>
              <a:rPr lang="en-US" altLang="ja-JP" sz="4267" dirty="0"/>
            </a:br>
            <a:endParaRPr lang="en-GB" sz="4267" dirty="0"/>
          </a:p>
        </p:txBody>
      </p:sp>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48161" y="3744251"/>
            <a:ext cx="1099400" cy="1144376"/>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77095" y="4341459"/>
            <a:ext cx="841699" cy="841699"/>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42819" y="2927787"/>
            <a:ext cx="625064" cy="625064"/>
          </a:xfrm>
          <a:prstGeom prst="rect">
            <a:avLst/>
          </a:prstGeom>
        </p:spPr>
      </p:pic>
      <p:pic>
        <p:nvPicPr>
          <p:cNvPr id="9" name="Picture 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955248" y="3649343"/>
            <a:ext cx="2130641" cy="359547"/>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34112" y="1846329"/>
            <a:ext cx="1631816" cy="245241"/>
          </a:xfrm>
          <a:prstGeom prst="rect">
            <a:avLst/>
          </a:prstGeom>
        </p:spPr>
      </p:pic>
      <p:pic>
        <p:nvPicPr>
          <p:cNvPr id="11" name="Picture 1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91297" y="2341406"/>
            <a:ext cx="528499" cy="701924"/>
          </a:xfrm>
          <a:prstGeom prst="rect">
            <a:avLst/>
          </a:prstGeom>
        </p:spPr>
      </p:pic>
      <p:pic>
        <p:nvPicPr>
          <p:cNvPr id="12" name="Picture 1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749215" y="1281155"/>
            <a:ext cx="987207" cy="345523"/>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918975" y="1263375"/>
            <a:ext cx="1311424" cy="554181"/>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025062" y="752715"/>
            <a:ext cx="1668780" cy="1335024"/>
          </a:xfrm>
          <a:prstGeom prst="rect">
            <a:avLst/>
          </a:prstGeom>
        </p:spPr>
      </p:pic>
      <p:pic>
        <p:nvPicPr>
          <p:cNvPr id="16" name="Picture 1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05557" y="2193800"/>
            <a:ext cx="1186248" cy="673149"/>
          </a:xfrm>
          <a:prstGeom prst="rect">
            <a:avLst/>
          </a:prstGeom>
        </p:spPr>
      </p:pic>
      <p:pic>
        <p:nvPicPr>
          <p:cNvPr id="17" name="Picture 16"/>
          <p:cNvPicPr>
            <a:picLocks noChangeAspect="1"/>
          </p:cNvPicPr>
          <p:nvPr/>
        </p:nvPicPr>
        <p:blipFill>
          <a:blip r:embed="rId20"/>
          <a:stretch>
            <a:fillRect/>
          </a:stretch>
        </p:blipFill>
        <p:spPr>
          <a:xfrm>
            <a:off x="1921439" y="1320053"/>
            <a:ext cx="924645" cy="456240"/>
          </a:xfrm>
          <a:prstGeom prst="rect">
            <a:avLst/>
          </a:prstGeom>
        </p:spPr>
      </p:pic>
      <p:pic>
        <p:nvPicPr>
          <p:cNvPr id="18" name="Picture 1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44020" y="1323582"/>
            <a:ext cx="876936" cy="791175"/>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533096" y="3057554"/>
            <a:ext cx="694267" cy="672473"/>
          </a:xfrm>
          <a:prstGeom prst="rect">
            <a:avLst/>
          </a:prstGeom>
        </p:spPr>
      </p:pic>
      <p:pic>
        <p:nvPicPr>
          <p:cNvPr id="20" name="Picture 1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846652" y="1661855"/>
            <a:ext cx="1341217" cy="524208"/>
          </a:xfrm>
          <a:prstGeom prst="rect">
            <a:avLst/>
          </a:prstGeom>
        </p:spPr>
      </p:pic>
      <p:pic>
        <p:nvPicPr>
          <p:cNvPr id="21" name="Picture 2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268992" y="1663281"/>
            <a:ext cx="532960" cy="817419"/>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949708" y="1778504"/>
            <a:ext cx="667512" cy="672504"/>
          </a:xfrm>
          <a:prstGeom prst="rect">
            <a:avLst/>
          </a:prstGeom>
        </p:spPr>
      </p:pic>
      <p:pic>
        <p:nvPicPr>
          <p:cNvPr id="23" name="Picture 2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732441" y="1909033"/>
            <a:ext cx="1040241" cy="650151"/>
          </a:xfrm>
          <a:prstGeom prst="rect">
            <a:avLst/>
          </a:prstGeom>
        </p:spPr>
      </p:pic>
      <p:pic>
        <p:nvPicPr>
          <p:cNvPr id="24" name="Picture 23"/>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768864" y="4959298"/>
            <a:ext cx="1265077" cy="258516"/>
          </a:xfrm>
          <a:prstGeom prst="rect">
            <a:avLst/>
          </a:prstGeom>
        </p:spPr>
      </p:pic>
      <p:pic>
        <p:nvPicPr>
          <p:cNvPr id="25" name="Picture 24"/>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91841" y="1627374"/>
            <a:ext cx="1548196" cy="1060361"/>
          </a:xfrm>
          <a:prstGeom prst="rect">
            <a:avLst/>
          </a:prstGeom>
        </p:spPr>
      </p:pic>
      <p:pic>
        <p:nvPicPr>
          <p:cNvPr id="26" name="Picture 25"/>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039957" y="2179649"/>
            <a:ext cx="992788" cy="584641"/>
          </a:xfrm>
          <a:prstGeom prst="rect">
            <a:avLst/>
          </a:prstGeom>
        </p:spPr>
      </p:pic>
      <p:pic>
        <p:nvPicPr>
          <p:cNvPr id="27" name="Picture 2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743479" y="2200149"/>
            <a:ext cx="1103172" cy="270172"/>
          </a:xfrm>
          <a:prstGeom prst="rect">
            <a:avLst/>
          </a:prstGeom>
        </p:spPr>
      </p:pic>
      <p:pic>
        <p:nvPicPr>
          <p:cNvPr id="28" name="Picture 27"/>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1003709" y="2737362"/>
            <a:ext cx="823875" cy="606372"/>
          </a:xfrm>
          <a:prstGeom prst="rect">
            <a:avLst/>
          </a:prstGeom>
        </p:spPr>
      </p:pic>
      <p:pic>
        <p:nvPicPr>
          <p:cNvPr id="30" name="Picture 29"/>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38664" y="2531752"/>
            <a:ext cx="882283" cy="491521"/>
          </a:xfrm>
          <a:prstGeom prst="rect">
            <a:avLst/>
          </a:prstGeom>
        </p:spPr>
      </p:pic>
      <p:pic>
        <p:nvPicPr>
          <p:cNvPr id="31" name="Picture 30"/>
          <p:cNvPicPr>
            <a:picLocks noChangeAspect="1"/>
          </p:cNvPicPr>
          <p:nvPr/>
        </p:nvPicPr>
        <p:blipFill>
          <a:blip r:embed="rId33"/>
          <a:stretch>
            <a:fillRect/>
          </a:stretch>
        </p:blipFill>
        <p:spPr>
          <a:xfrm>
            <a:off x="307167" y="2923223"/>
            <a:ext cx="1006448" cy="412644"/>
          </a:xfrm>
          <a:prstGeom prst="rect">
            <a:avLst/>
          </a:prstGeom>
        </p:spPr>
      </p:pic>
      <p:pic>
        <p:nvPicPr>
          <p:cNvPr id="32" name="Picture 31"/>
          <p:cNvPicPr>
            <a:picLocks noChangeAspect="1"/>
          </p:cNvPicPr>
          <p:nvPr/>
        </p:nvPicPr>
        <p:blipFill>
          <a:blip r:embed="rId34"/>
          <a:stretch>
            <a:fillRect/>
          </a:stretch>
        </p:blipFill>
        <p:spPr>
          <a:xfrm>
            <a:off x="2681777" y="2623263"/>
            <a:ext cx="1691391" cy="522175"/>
          </a:xfrm>
          <a:prstGeom prst="rect">
            <a:avLst/>
          </a:prstGeom>
        </p:spPr>
      </p:pic>
      <p:pic>
        <p:nvPicPr>
          <p:cNvPr id="33" name="Picture 32"/>
          <p:cNvPicPr>
            <a:picLocks noChangeAspect="1"/>
          </p:cNvPicPr>
          <p:nvPr/>
        </p:nvPicPr>
        <p:blipFill>
          <a:blip r:embed="rId35"/>
          <a:stretch>
            <a:fillRect/>
          </a:stretch>
        </p:blipFill>
        <p:spPr>
          <a:xfrm>
            <a:off x="9974207" y="2908962"/>
            <a:ext cx="1055160" cy="329321"/>
          </a:xfrm>
          <a:prstGeom prst="rect">
            <a:avLst/>
          </a:prstGeom>
        </p:spPr>
      </p:pic>
      <p:pic>
        <p:nvPicPr>
          <p:cNvPr id="34" name="Picture 3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462572" y="2985023"/>
            <a:ext cx="1031424" cy="376040"/>
          </a:xfrm>
          <a:prstGeom prst="rect">
            <a:avLst/>
          </a:prstGeom>
        </p:spPr>
      </p:pic>
      <p:pic>
        <p:nvPicPr>
          <p:cNvPr id="35" name="Picture 34"/>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527725" y="3231421"/>
            <a:ext cx="1174448" cy="880836"/>
          </a:xfrm>
          <a:prstGeom prst="rect">
            <a:avLst/>
          </a:prstGeom>
        </p:spPr>
      </p:pic>
      <p:pic>
        <p:nvPicPr>
          <p:cNvPr id="36" name="Picture 35"/>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387458" y="3427256"/>
            <a:ext cx="953097" cy="281597"/>
          </a:xfrm>
          <a:prstGeom prst="rect">
            <a:avLst/>
          </a:prstGeom>
        </p:spPr>
      </p:pic>
      <p:pic>
        <p:nvPicPr>
          <p:cNvPr id="37" name="Picture 36"/>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8683" y="4177429"/>
            <a:ext cx="1200443" cy="900332"/>
          </a:xfrm>
          <a:prstGeom prst="rect">
            <a:avLst/>
          </a:prstGeom>
        </p:spPr>
      </p:pic>
      <p:pic>
        <p:nvPicPr>
          <p:cNvPr id="39" name="Picture 38"/>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270371" y="3439187"/>
            <a:ext cx="903643" cy="645459"/>
          </a:xfrm>
          <a:prstGeom prst="rect">
            <a:avLst/>
          </a:prstGeom>
        </p:spPr>
      </p:pic>
      <p:pic>
        <p:nvPicPr>
          <p:cNvPr id="40" name="Picture 39"/>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830231" y="1291674"/>
            <a:ext cx="1920023" cy="272868"/>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240506" y="1976659"/>
            <a:ext cx="961556" cy="961556"/>
          </a:xfrm>
          <a:prstGeom prst="rect">
            <a:avLst/>
          </a:prstGeom>
        </p:spPr>
      </p:pic>
      <p:pic>
        <p:nvPicPr>
          <p:cNvPr id="42" name="Picture 41"/>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7267030" y="1608952"/>
            <a:ext cx="1331801" cy="405915"/>
          </a:xfrm>
          <a:prstGeom prst="rect">
            <a:avLst/>
          </a:prstGeom>
        </p:spPr>
      </p:pic>
      <p:pic>
        <p:nvPicPr>
          <p:cNvPr id="43" name="Picture 42"/>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6323706" y="2938580"/>
            <a:ext cx="1035164" cy="628000"/>
          </a:xfrm>
          <a:prstGeom prst="rect">
            <a:avLst/>
          </a:prstGeom>
        </p:spPr>
      </p:pic>
      <p:pic>
        <p:nvPicPr>
          <p:cNvPr id="44" name="Picture 43"/>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0523023" y="3926654"/>
            <a:ext cx="1396920" cy="1049297"/>
          </a:xfrm>
          <a:prstGeom prst="rect">
            <a:avLst/>
          </a:prstGeom>
        </p:spPr>
      </p:pic>
      <p:pic>
        <p:nvPicPr>
          <p:cNvPr id="45" name="Picture 44"/>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10026449" y="4762737"/>
            <a:ext cx="1784195" cy="432000"/>
          </a:xfrm>
          <a:prstGeom prst="rect">
            <a:avLst/>
          </a:prstGeom>
        </p:spPr>
      </p:pic>
      <p:pic>
        <p:nvPicPr>
          <p:cNvPr id="46" name="Picture 45"/>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1140216" y="4879040"/>
            <a:ext cx="912320" cy="644969"/>
          </a:xfrm>
          <a:prstGeom prst="rect">
            <a:avLst/>
          </a:prstGeom>
        </p:spPr>
      </p:pic>
      <p:pic>
        <p:nvPicPr>
          <p:cNvPr id="47" name="Picture 46"/>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1076450" y="3442607"/>
            <a:ext cx="988540" cy="473735"/>
          </a:xfrm>
          <a:prstGeom prst="rect">
            <a:avLst/>
          </a:prstGeom>
        </p:spPr>
      </p:pic>
      <p:pic>
        <p:nvPicPr>
          <p:cNvPr id="48" name="Picture 47"/>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1984515" y="3560058"/>
            <a:ext cx="1850623" cy="1040975"/>
          </a:xfrm>
          <a:prstGeom prst="rect">
            <a:avLst/>
          </a:prstGeom>
        </p:spPr>
      </p:pic>
      <p:pic>
        <p:nvPicPr>
          <p:cNvPr id="49" name="Picture 48"/>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133706" y="4138187"/>
            <a:ext cx="935665" cy="613804"/>
          </a:xfrm>
          <a:prstGeom prst="rect">
            <a:avLst/>
          </a:prstGeom>
        </p:spPr>
      </p:pic>
      <p:pic>
        <p:nvPicPr>
          <p:cNvPr id="51" name="Picture 50"/>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2165130" y="4906843"/>
            <a:ext cx="689692" cy="481973"/>
          </a:xfrm>
          <a:prstGeom prst="rect">
            <a:avLst/>
          </a:prstGeom>
        </p:spPr>
      </p:pic>
      <p:pic>
        <p:nvPicPr>
          <p:cNvPr id="52" name="Picture 51"/>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7456871" y="2335010"/>
            <a:ext cx="604236" cy="604236"/>
          </a:xfrm>
          <a:prstGeom prst="rect">
            <a:avLst/>
          </a:prstGeom>
        </p:spPr>
      </p:pic>
      <p:pic>
        <p:nvPicPr>
          <p:cNvPr id="53" name="Picture 52"/>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4558433" y="2436057"/>
            <a:ext cx="1614748" cy="502159"/>
          </a:xfrm>
          <a:prstGeom prst="rect">
            <a:avLst/>
          </a:prstGeom>
        </p:spPr>
      </p:pic>
      <p:pic>
        <p:nvPicPr>
          <p:cNvPr id="54" name="Picture 53"/>
          <p:cNvPicPr>
            <a:picLocks noChangeAspect="1"/>
          </p:cNvPicPr>
          <p:nvPr/>
        </p:nvPicPr>
        <p:blipFill>
          <a:blip r:embed="rId54"/>
          <a:stretch>
            <a:fillRect/>
          </a:stretch>
        </p:blipFill>
        <p:spPr>
          <a:xfrm>
            <a:off x="8427524" y="4299239"/>
            <a:ext cx="1524253" cy="907293"/>
          </a:xfrm>
          <a:prstGeom prst="rect">
            <a:avLst/>
          </a:prstGeom>
        </p:spPr>
      </p:pic>
      <p:pic>
        <p:nvPicPr>
          <p:cNvPr id="55" name="Picture 54"/>
          <p:cNvPicPr>
            <a:picLocks noChangeAspect="1"/>
          </p:cNvPicPr>
          <p:nvPr/>
        </p:nvPicPr>
        <p:blipFill>
          <a:blip r:embed="rId55"/>
          <a:stretch>
            <a:fillRect/>
          </a:stretch>
        </p:blipFill>
        <p:spPr>
          <a:xfrm>
            <a:off x="4787514" y="5076058"/>
            <a:ext cx="1449404" cy="311495"/>
          </a:xfrm>
          <a:prstGeom prst="rect">
            <a:avLst/>
          </a:prstGeom>
        </p:spPr>
      </p:pic>
      <p:pic>
        <p:nvPicPr>
          <p:cNvPr id="56" name="Picture 55"/>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6413639" y="4892080"/>
            <a:ext cx="1339743" cy="546537"/>
          </a:xfrm>
          <a:prstGeom prst="rect">
            <a:avLst/>
          </a:prstGeom>
        </p:spPr>
      </p:pic>
      <p:pic>
        <p:nvPicPr>
          <p:cNvPr id="57" name="Picture 56"/>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3750141" y="4492878"/>
            <a:ext cx="808292" cy="269431"/>
          </a:xfrm>
          <a:prstGeom prst="rect">
            <a:avLst/>
          </a:prstGeom>
        </p:spPr>
      </p:pic>
      <p:pic>
        <p:nvPicPr>
          <p:cNvPr id="58" name="Picture 57"/>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2267945" y="4179533"/>
            <a:ext cx="1260588" cy="639632"/>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3620637" y="3063696"/>
            <a:ext cx="1338695" cy="631864"/>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8332931" y="3437419"/>
            <a:ext cx="884071" cy="884071"/>
          </a:xfrm>
          <a:prstGeom prst="rect">
            <a:avLst/>
          </a:prstGeom>
        </p:spPr>
      </p:pic>
      <p:pic>
        <p:nvPicPr>
          <p:cNvPr id="63" name="Picture 62"/>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3018974" y="5165711"/>
            <a:ext cx="1578461" cy="228877"/>
          </a:xfrm>
          <a:prstGeom prst="rect">
            <a:avLst/>
          </a:prstGeom>
        </p:spPr>
      </p:pic>
      <p:pic>
        <p:nvPicPr>
          <p:cNvPr id="64" name="Picture 63"/>
          <p:cNvPicPr>
            <a:picLocks noChangeAspect="1"/>
          </p:cNvPicPr>
          <p:nvPr/>
        </p:nvPicPr>
        <p:blipFill>
          <a:blip r:embed="rId62">
            <a:extLst>
              <a:ext uri="{28A0092B-C50C-407E-A947-70E740481C1C}">
                <a14:useLocalDpi xmlns:a14="http://schemas.microsoft.com/office/drawing/2010/main"/>
              </a:ext>
            </a:extLst>
          </a:blip>
          <a:stretch>
            <a:fillRect/>
          </a:stretch>
        </p:blipFill>
        <p:spPr>
          <a:xfrm>
            <a:off x="3887860" y="3784649"/>
            <a:ext cx="901128" cy="469712"/>
          </a:xfrm>
          <a:prstGeom prst="rect">
            <a:avLst/>
          </a:prstGeom>
        </p:spPr>
      </p:pic>
      <p:pic>
        <p:nvPicPr>
          <p:cNvPr id="65" name="Picture 64"/>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9039310" y="4971168"/>
            <a:ext cx="934897" cy="467449"/>
          </a:xfrm>
          <a:prstGeom prst="rect">
            <a:avLst/>
          </a:prstGeom>
        </p:spPr>
      </p:pic>
      <p:pic>
        <p:nvPicPr>
          <p:cNvPr id="66" name="Picture 65"/>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8679029" y="2682985"/>
            <a:ext cx="1309208" cy="981905"/>
          </a:xfrm>
          <a:prstGeom prst="rect">
            <a:avLst/>
          </a:prstGeom>
        </p:spPr>
      </p:pic>
      <p:pic>
        <p:nvPicPr>
          <p:cNvPr id="67" name="Picture 66"/>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8889544" y="1590266"/>
            <a:ext cx="763171" cy="374004"/>
          </a:xfrm>
          <a:prstGeom prst="rect">
            <a:avLst/>
          </a:prstGeom>
        </p:spPr>
      </p:pic>
      <p:sp>
        <p:nvSpPr>
          <p:cNvPr id="3" name="スライド番号プレースホルダー 2"/>
          <p:cNvSpPr>
            <a:spLocks noGrp="1"/>
          </p:cNvSpPr>
          <p:nvPr>
            <p:ph type="sldNum" sz="quarter" idx="12"/>
          </p:nvPr>
        </p:nvSpPr>
        <p:spPr/>
        <p:txBody>
          <a:bodyPr/>
          <a:lstStyle/>
          <a:p>
            <a:fld id="{E76FF339-C289-BD4E-BE3A-0EFF8D97C3C0}" type="slidenum">
              <a:rPr lang="en-US" smtClean="0"/>
              <a:pPr/>
              <a:t>29</a:t>
            </a:fld>
            <a:endParaRPr lang="en-US" dirty="0"/>
          </a:p>
        </p:txBody>
      </p:sp>
      <p:sp>
        <p:nvSpPr>
          <p:cNvPr id="38" name="フッター プレースホルダー 37"/>
          <p:cNvSpPr>
            <a:spLocks noGrp="1"/>
          </p:cNvSpPr>
          <p:nvPr>
            <p:ph type="ftr" sz="quarter" idx="11"/>
          </p:nvPr>
        </p:nvSpPr>
        <p:spPr/>
        <p:txBody>
          <a:bodyPr/>
          <a:lstStyle/>
          <a:p>
            <a:endParaRPr lang="en-US"/>
          </a:p>
        </p:txBody>
      </p:sp>
      <p:pic>
        <p:nvPicPr>
          <p:cNvPr id="70" name="図 69"/>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527873" y="1304152"/>
            <a:ext cx="1066800" cy="304800"/>
          </a:xfrm>
          <a:prstGeom prst="rect">
            <a:avLst/>
          </a:prstGeom>
        </p:spPr>
      </p:pic>
      <p:pic>
        <p:nvPicPr>
          <p:cNvPr id="71" name="図 70"/>
          <p:cNvPicPr>
            <a:picLocks noChangeAspect="1"/>
          </p:cNvPicPr>
          <p:nvPr/>
        </p:nvPicPr>
        <p:blipFill>
          <a:blip r:embed="rId67"/>
          <a:stretch>
            <a:fillRect/>
          </a:stretch>
        </p:blipFill>
        <p:spPr>
          <a:xfrm>
            <a:off x="2225654" y="5579579"/>
            <a:ext cx="1384300" cy="317500"/>
          </a:xfrm>
          <a:prstGeom prst="rect">
            <a:avLst/>
          </a:prstGeom>
        </p:spPr>
      </p:pic>
      <p:pic>
        <p:nvPicPr>
          <p:cNvPr id="72" name="図 71"/>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855749" y="5580434"/>
            <a:ext cx="556756" cy="330279"/>
          </a:xfrm>
          <a:prstGeom prst="rect">
            <a:avLst/>
          </a:prstGeom>
        </p:spPr>
      </p:pic>
      <p:pic>
        <p:nvPicPr>
          <p:cNvPr id="74" name="図 73"/>
          <p:cNvPicPr>
            <a:picLocks noChangeAspect="1"/>
          </p:cNvPicPr>
          <p:nvPr/>
        </p:nvPicPr>
        <p:blipFill>
          <a:blip r:embed="rId69"/>
          <a:stretch>
            <a:fillRect/>
          </a:stretch>
        </p:blipFill>
        <p:spPr>
          <a:xfrm>
            <a:off x="4649069" y="5545627"/>
            <a:ext cx="1628124" cy="368471"/>
          </a:xfrm>
          <a:prstGeom prst="rect">
            <a:avLst/>
          </a:prstGeom>
        </p:spPr>
      </p:pic>
      <p:pic>
        <p:nvPicPr>
          <p:cNvPr id="75" name="図 74"/>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6615406" y="5585917"/>
            <a:ext cx="1468975" cy="364735"/>
          </a:xfrm>
          <a:prstGeom prst="rect">
            <a:avLst/>
          </a:prstGeom>
        </p:spPr>
      </p:pic>
      <p:pic>
        <p:nvPicPr>
          <p:cNvPr id="77" name="図 76"/>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704021" y="5559048"/>
            <a:ext cx="1323479" cy="224992"/>
          </a:xfrm>
          <a:prstGeom prst="rect">
            <a:avLst/>
          </a:prstGeom>
        </p:spPr>
      </p:pic>
      <p:pic>
        <p:nvPicPr>
          <p:cNvPr id="78" name="図 77"/>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373767" y="6090357"/>
            <a:ext cx="1347180" cy="229020"/>
          </a:xfrm>
          <a:prstGeom prst="rect">
            <a:avLst/>
          </a:prstGeom>
        </p:spPr>
      </p:pic>
      <p:pic>
        <p:nvPicPr>
          <p:cNvPr id="79" name="図 78"/>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134585" y="6077972"/>
            <a:ext cx="1566788" cy="206816"/>
          </a:xfrm>
          <a:prstGeom prst="rect">
            <a:avLst/>
          </a:prstGeom>
        </p:spPr>
      </p:pic>
      <p:pic>
        <p:nvPicPr>
          <p:cNvPr id="80" name="図 79"/>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965938" y="5964304"/>
            <a:ext cx="1511157" cy="385001"/>
          </a:xfrm>
          <a:prstGeom prst="rect">
            <a:avLst/>
          </a:prstGeom>
        </p:spPr>
      </p:pic>
      <p:sp>
        <p:nvSpPr>
          <p:cNvPr id="83" name="正方形/長方形 82"/>
          <p:cNvSpPr/>
          <p:nvPr/>
        </p:nvSpPr>
        <p:spPr>
          <a:xfrm>
            <a:off x="6621172" y="5973365"/>
            <a:ext cx="1381453" cy="34992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sz="2400"/>
          </a:p>
        </p:txBody>
      </p:sp>
      <p:pic>
        <p:nvPicPr>
          <p:cNvPr id="84" name="図 83"/>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92891" y="6073256"/>
            <a:ext cx="1206853" cy="189133"/>
          </a:xfrm>
          <a:prstGeom prst="rect">
            <a:avLst/>
          </a:prstGeom>
        </p:spPr>
      </p:pic>
    </p:spTree>
    <p:extLst>
      <p:ext uri="{BB962C8B-B14F-4D97-AF65-F5344CB8AC3E}">
        <p14:creationId xmlns:p14="http://schemas.microsoft.com/office/powerpoint/2010/main" val="326187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5706" y="2916067"/>
            <a:ext cx="7525796" cy="1371600"/>
          </a:xfrm>
        </p:spPr>
        <p:txBody>
          <a:bodyPr>
            <a:normAutofit fontScale="90000"/>
          </a:bodyPr>
          <a:lstStyle/>
          <a:p>
            <a:pPr algn="r">
              <a:buClr>
                <a:schemeClr val="bg1"/>
              </a:buClr>
            </a:pPr>
            <a:r>
              <a:rPr lang="en-US" altLang="ja-JP" sz="4800" dirty="0"/>
              <a:t>Web technologies</a:t>
            </a:r>
            <a:br>
              <a:rPr lang="en-US" altLang="ja-JP" sz="4800" dirty="0"/>
            </a:br>
            <a:r>
              <a:rPr lang="en-US" altLang="ja-JP" sz="4800" dirty="0"/>
              <a:t>for various industries</a:t>
            </a:r>
          </a:p>
        </p:txBody>
      </p:sp>
      <p:sp>
        <p:nvSpPr>
          <p:cNvPr id="5" name="Slide Number Placeholder 4"/>
          <p:cNvSpPr>
            <a:spLocks noGrp="1"/>
          </p:cNvSpPr>
          <p:nvPr>
            <p:ph type="sldNum" sz="quarter" idx="12"/>
          </p:nvPr>
        </p:nvSpPr>
        <p:spPr/>
        <p:txBody>
          <a:bodyPr/>
          <a:lstStyle/>
          <a:p>
            <a:fld id="{E76FF339-C289-BD4E-BE3A-0EFF8D97C3C0}" type="slidenum">
              <a:rPr lang="en-US" smtClean="0"/>
              <a:pPr/>
              <a:t>3</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6980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947" y="1410963"/>
            <a:ext cx="5739140" cy="3952564"/>
          </a:xfrm>
        </p:spPr>
        <p:txBody>
          <a:bodyPr/>
          <a:lstStyle/>
          <a:p>
            <a:pPr lvl="1"/>
            <a:r>
              <a:rPr lang="en-GB" dirty="0"/>
              <a:t>INDUTRIE 4.0</a:t>
            </a:r>
          </a:p>
          <a:p>
            <a:pPr lvl="1"/>
            <a:r>
              <a:rPr lang="en-GB" dirty="0"/>
              <a:t>Industrial Internet Consortium</a:t>
            </a:r>
          </a:p>
          <a:p>
            <a:pPr lvl="1"/>
            <a:r>
              <a:rPr lang="en-GB" dirty="0"/>
              <a:t>Open Connectivity Foundation</a:t>
            </a:r>
          </a:p>
          <a:p>
            <a:pPr lvl="1"/>
            <a:r>
              <a:rPr lang="en-GB" dirty="0"/>
              <a:t>OPC Foundation</a:t>
            </a:r>
          </a:p>
          <a:p>
            <a:pPr lvl="1"/>
            <a:r>
              <a:rPr lang="en-GB" dirty="0"/>
              <a:t>IETF/IRTF</a:t>
            </a:r>
          </a:p>
          <a:p>
            <a:pPr lvl="1"/>
            <a:r>
              <a:rPr lang="en-GB" dirty="0"/>
              <a:t>oneM2M</a:t>
            </a:r>
          </a:p>
          <a:p>
            <a:pPr lvl="1"/>
            <a:r>
              <a:rPr lang="en-GB" dirty="0"/>
              <a:t>AIOTI</a:t>
            </a:r>
          </a:p>
          <a:p>
            <a:pPr lvl="1"/>
            <a:r>
              <a:rPr lang="en-GB" dirty="0"/>
              <a:t>Etc.</a:t>
            </a:r>
          </a:p>
        </p:txBody>
      </p:sp>
      <p:sp>
        <p:nvSpPr>
          <p:cNvPr id="2" name="Title 1"/>
          <p:cNvSpPr>
            <a:spLocks noGrp="1"/>
          </p:cNvSpPr>
          <p:nvPr>
            <p:ph type="title"/>
          </p:nvPr>
        </p:nvSpPr>
        <p:spPr/>
        <p:txBody>
          <a:bodyPr/>
          <a:lstStyle/>
          <a:p>
            <a:r>
              <a:rPr lang="en-US" altLang="ja-JP" sz="4267" dirty="0"/>
              <a:t>Liaison with related SDOs</a:t>
            </a:r>
            <a:endParaRPr lang="en-GB" sz="4267" dirty="0"/>
          </a:p>
        </p:txBody>
      </p:sp>
      <p:pic>
        <p:nvPicPr>
          <p:cNvPr id="4" name="Picture 3" descr="handshak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03273" y="1245077"/>
            <a:ext cx="4536483" cy="3786907"/>
          </a:xfrm>
          <a:prstGeom prst="rect">
            <a:avLst/>
          </a:prstGeom>
        </p:spPr>
      </p:pic>
      <p:pic>
        <p:nvPicPr>
          <p:cNvPr id="5" name="Picture 4" descr="2ic-logo-sm.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6944" y="1931174"/>
            <a:ext cx="2124032" cy="944015"/>
          </a:xfrm>
          <a:prstGeom prst="rect">
            <a:avLst/>
          </a:prstGeom>
        </p:spPr>
      </p:pic>
      <p:pic>
        <p:nvPicPr>
          <p:cNvPr id="7" name="Picture 6" descr="oneM2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86325" y="4007755"/>
            <a:ext cx="1432672" cy="876012"/>
          </a:xfrm>
          <a:prstGeom prst="rect">
            <a:avLst/>
          </a:prstGeom>
          <a:solidFill>
            <a:srgbClr val="FFFFFF"/>
          </a:solidFill>
        </p:spPr>
      </p:pic>
      <p:pic>
        <p:nvPicPr>
          <p:cNvPr id="8" name="Picture 7"/>
          <p:cNvPicPr>
            <a:picLocks noChangeAspect="1"/>
          </p:cNvPicPr>
          <p:nvPr/>
        </p:nvPicPr>
        <p:blipFill>
          <a:blip r:embed="rId6"/>
          <a:stretch>
            <a:fillRect/>
          </a:stretch>
        </p:blipFill>
        <p:spPr>
          <a:xfrm>
            <a:off x="4881507" y="2915051"/>
            <a:ext cx="2153607" cy="7863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39081" y="4226652"/>
            <a:ext cx="1294137" cy="69229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96743" y="4112089"/>
            <a:ext cx="1008703" cy="7250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758854" y="3737433"/>
            <a:ext cx="1455500" cy="1067916"/>
          </a:xfrm>
          <a:prstGeom prst="rect">
            <a:avLst/>
          </a:prstGeom>
        </p:spPr>
      </p:pic>
      <p:sp>
        <p:nvSpPr>
          <p:cNvPr id="13" name="TextBox 12"/>
          <p:cNvSpPr txBox="1"/>
          <p:nvPr/>
        </p:nvSpPr>
        <p:spPr>
          <a:xfrm>
            <a:off x="6044087" y="4597690"/>
            <a:ext cx="991027" cy="379656"/>
          </a:xfrm>
          <a:prstGeom prst="rect">
            <a:avLst/>
          </a:prstGeom>
          <a:noFill/>
        </p:spPr>
        <p:txBody>
          <a:bodyPr wrap="square" rtlCol="0">
            <a:spAutoFit/>
          </a:bodyPr>
          <a:lstStyle/>
          <a:p>
            <a:r>
              <a:rPr lang="en-GB" sz="1867">
                <a:latin typeface="Times" charset="0"/>
                <a:ea typeface="Times" charset="0"/>
                <a:cs typeface="Times" charset="0"/>
              </a:rPr>
              <a:t>AIOTI</a:t>
            </a:r>
          </a:p>
        </p:txBody>
      </p:sp>
      <p:pic>
        <p:nvPicPr>
          <p:cNvPr id="14" name="Picture 1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36944" y="1421597"/>
            <a:ext cx="2259064" cy="397641"/>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5601" y="3083031"/>
            <a:ext cx="863172" cy="863172"/>
          </a:xfrm>
          <a:prstGeom prst="rect">
            <a:avLst/>
          </a:prstGeom>
        </p:spPr>
      </p:pic>
      <p:sp>
        <p:nvSpPr>
          <p:cNvPr id="9" name="スライド番号プレースホルダー 8"/>
          <p:cNvSpPr>
            <a:spLocks noGrp="1"/>
          </p:cNvSpPr>
          <p:nvPr>
            <p:ph type="sldNum" sz="quarter" idx="12"/>
          </p:nvPr>
        </p:nvSpPr>
        <p:spPr/>
        <p:txBody>
          <a:bodyPr/>
          <a:lstStyle/>
          <a:p>
            <a:fld id="{E76FF339-C289-BD4E-BE3A-0EFF8D97C3C0}" type="slidenum">
              <a:rPr lang="en-US" smtClean="0"/>
              <a:pPr/>
              <a:t>30</a:t>
            </a:fld>
            <a:endParaRPr lang="en-US" dirty="0"/>
          </a:p>
        </p:txBody>
      </p:sp>
      <p:sp>
        <p:nvSpPr>
          <p:cNvPr id="16" name="フッター プレースホルダー 1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6066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46636" y="1257563"/>
            <a:ext cx="11251497" cy="4156364"/>
          </a:xfrm>
        </p:spPr>
        <p:txBody>
          <a:bodyPr anchor="ctr">
            <a:noAutofit/>
          </a:bodyPr>
          <a:lstStyle/>
          <a:p>
            <a:pPr>
              <a:buClr>
                <a:schemeClr val="tx1"/>
              </a:buClr>
            </a:pPr>
            <a:r>
              <a:rPr lang="en-US" sz="2333" dirty="0" err="1"/>
              <a:t>WoT</a:t>
            </a:r>
            <a:r>
              <a:rPr lang="en-US" sz="2333" dirty="0"/>
              <a:t> Architecture:</a:t>
            </a:r>
            <a:endParaRPr lang="en-US" altLang="ja-JP" sz="2333" dirty="0"/>
          </a:p>
          <a:p>
            <a:pPr lvl="1">
              <a:buClr>
                <a:schemeClr val="tx1"/>
              </a:buClr>
            </a:pPr>
            <a:r>
              <a:rPr lang="en-US" sz="2133" dirty="0"/>
              <a:t>Ver 1.0: </a:t>
            </a:r>
            <a:r>
              <a:rPr lang="en-US" sz="2133" dirty="0">
                <a:hlinkClick r:id="rId2"/>
              </a:rPr>
              <a:t>https://www.w3.org/TR/2020/REC-wot-architecture-20200409/</a:t>
            </a:r>
            <a:r>
              <a:rPr lang="en-US" sz="2133" dirty="0"/>
              <a:t> (REC</a:t>
            </a:r>
            <a:r>
              <a:rPr lang="en-US" altLang="ja-JP" sz="2133" dirty="0"/>
              <a:t>)</a:t>
            </a:r>
          </a:p>
          <a:p>
            <a:pPr lvl="1">
              <a:buClr>
                <a:schemeClr val="tx1"/>
              </a:buClr>
            </a:pPr>
            <a:r>
              <a:rPr lang="en-US" altLang="ja-JP" sz="2133" dirty="0"/>
              <a:t>Ver 1.1: </a:t>
            </a:r>
            <a:r>
              <a:rPr lang="en-US" altLang="ja-JP" sz="2133" dirty="0">
                <a:hlinkClick r:id="rId3"/>
              </a:rPr>
              <a:t>https://www.w3.org/TR/2020/WD-wot-architecture11-20201124/</a:t>
            </a:r>
            <a:r>
              <a:rPr lang="ja-JP" altLang="en-US" sz="2133" dirty="0"/>
              <a:t> </a:t>
            </a:r>
            <a:r>
              <a:rPr lang="en-US" altLang="ja-JP" sz="2133" dirty="0"/>
              <a:t>(FPWD)</a:t>
            </a:r>
          </a:p>
          <a:p>
            <a:pPr>
              <a:buClr>
                <a:schemeClr val="tx1"/>
              </a:buClr>
            </a:pPr>
            <a:r>
              <a:rPr lang="en-US" sz="2333" dirty="0" err="1"/>
              <a:t>WoT</a:t>
            </a:r>
            <a:r>
              <a:rPr lang="en-US" sz="2333" dirty="0"/>
              <a:t> Thing Description (TD):</a:t>
            </a:r>
          </a:p>
          <a:p>
            <a:pPr lvl="1">
              <a:buClr>
                <a:schemeClr val="tx1"/>
              </a:buClr>
            </a:pPr>
            <a:r>
              <a:rPr lang="en-US" sz="2133" dirty="0"/>
              <a:t>Ver 1.0: </a:t>
            </a:r>
            <a:r>
              <a:rPr lang="en-US" sz="2133" dirty="0">
                <a:hlinkClick r:id="rId4"/>
              </a:rPr>
              <a:t>https://www.w3.org/TR/2020/REC-wot-thing-description-20200409/</a:t>
            </a:r>
            <a:r>
              <a:rPr lang="en-US" sz="2133" dirty="0"/>
              <a:t> (REC</a:t>
            </a:r>
            <a:r>
              <a:rPr lang="en-US" altLang="ja-JP" sz="2133" dirty="0"/>
              <a:t>)</a:t>
            </a:r>
          </a:p>
          <a:p>
            <a:pPr lvl="1">
              <a:buClr>
                <a:schemeClr val="tx1"/>
              </a:buClr>
            </a:pPr>
            <a:r>
              <a:rPr lang="en-US" sz="2133" dirty="0"/>
              <a:t>Ver 1.1: </a:t>
            </a:r>
            <a:r>
              <a:rPr lang="en-US" sz="2133" dirty="0">
                <a:hlinkClick r:id="rId5"/>
              </a:rPr>
              <a:t>https://www.w3.org/TR/2020/WD-wot-thing-description11-20210607/</a:t>
            </a:r>
            <a:r>
              <a:rPr lang="en-US" sz="2133" dirty="0"/>
              <a:t> (WD)</a:t>
            </a:r>
          </a:p>
          <a:p>
            <a:pPr>
              <a:buClr>
                <a:schemeClr val="tx1"/>
              </a:buClr>
            </a:pPr>
            <a:r>
              <a:rPr lang="en-US" altLang="ja-JP" sz="2133" dirty="0"/>
              <a:t>WoT Discovery: </a:t>
            </a:r>
            <a:r>
              <a:rPr lang="en-US" altLang="ja-JP" sz="2133" dirty="0">
                <a:hlinkClick r:id="rId6"/>
              </a:rPr>
              <a:t>https://www.w3.org/TR/2020/WD-wot-discovery-20210602/</a:t>
            </a:r>
            <a:r>
              <a:rPr lang="en-US" altLang="ja-JP" sz="2133" dirty="0"/>
              <a:t> (WD)</a:t>
            </a:r>
          </a:p>
          <a:p>
            <a:pPr>
              <a:buClr>
                <a:schemeClr val="tx1"/>
              </a:buClr>
            </a:pPr>
            <a:r>
              <a:rPr lang="en-US" altLang="ja-JP" sz="2133" dirty="0" err="1"/>
              <a:t>WoT</a:t>
            </a:r>
            <a:r>
              <a:rPr lang="en-US" altLang="ja-JP" sz="2133" dirty="0"/>
              <a:t> Profile: </a:t>
            </a:r>
            <a:r>
              <a:rPr lang="en-US" altLang="ja-JP" sz="2133" dirty="0">
                <a:hlinkClick r:id="rId7"/>
              </a:rPr>
              <a:t>https://www.w3.org/TR/2020/WD-wot-profile-20201124/</a:t>
            </a:r>
            <a:r>
              <a:rPr lang="en-US" altLang="ja-JP" sz="2133" dirty="0"/>
              <a:t> (FPWD)</a:t>
            </a:r>
          </a:p>
          <a:p>
            <a:pPr lvl="1">
              <a:buClr>
                <a:schemeClr val="tx1"/>
              </a:buClr>
            </a:pPr>
            <a:endParaRPr lang="en-US" sz="2133" dirty="0"/>
          </a:p>
        </p:txBody>
      </p:sp>
      <p:sp>
        <p:nvSpPr>
          <p:cNvPr id="2" name="Titel 1"/>
          <p:cNvSpPr>
            <a:spLocks noGrp="1"/>
          </p:cNvSpPr>
          <p:nvPr>
            <p:ph type="title"/>
          </p:nvPr>
        </p:nvSpPr>
        <p:spPr>
          <a:xfrm>
            <a:off x="487046" y="159349"/>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REC Track documents (=W3C Specs)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31</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3430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50922" y="1198358"/>
            <a:ext cx="11251497" cy="4013927"/>
          </a:xfrm>
        </p:spPr>
        <p:txBody>
          <a:bodyPr anchor="ctr">
            <a:noAutofit/>
          </a:bodyPr>
          <a:lstStyle/>
          <a:p>
            <a:pPr>
              <a:buClr>
                <a:schemeClr val="tx1"/>
              </a:buClr>
            </a:pPr>
            <a:r>
              <a:rPr lang="en-US" altLang="ja-JP" sz="2133" dirty="0"/>
              <a:t>WoT Scripting API: WG Note</a:t>
            </a:r>
          </a:p>
          <a:p>
            <a:pPr lvl="1">
              <a:buClr>
                <a:schemeClr val="tx1"/>
              </a:buClr>
            </a:pPr>
            <a:r>
              <a:rPr lang="en-US" altLang="ja-JP" sz="2133" dirty="0">
                <a:hlinkClick r:id="rId2"/>
              </a:rPr>
              <a:t>https://www.w3.org/TR/2020/NOTE-wot-scripting-api-20201124/</a:t>
            </a:r>
            <a:endParaRPr lang="en-US" altLang="ja-JP" sz="2133" dirty="0"/>
          </a:p>
          <a:p>
            <a:pPr>
              <a:buClr>
                <a:schemeClr val="tx1"/>
              </a:buClr>
            </a:pPr>
            <a:r>
              <a:rPr lang="en-US" altLang="ja-JP" sz="2133" dirty="0" err="1"/>
              <a:t>Security&amp;Privacy</a:t>
            </a:r>
            <a:r>
              <a:rPr lang="en-US" altLang="ja-JP" sz="2133" dirty="0"/>
              <a:t> Guidelines: WG Note</a:t>
            </a:r>
          </a:p>
          <a:p>
            <a:pPr lvl="1"/>
            <a:r>
              <a:rPr lang="en-US" altLang="ja-JP" sz="2133" dirty="0">
                <a:hlinkClick r:id="rId3"/>
              </a:rPr>
              <a:t>https://www.w3.org/TR/2019/NOTE-wot-security-20191106/</a:t>
            </a:r>
            <a:endParaRPr lang="en-US" altLang="ja-JP" sz="2133" dirty="0"/>
          </a:p>
          <a:p>
            <a:r>
              <a:rPr lang="en-US" altLang="ja-JP" sz="2133" dirty="0"/>
              <a:t>Binding Templates: WG Note</a:t>
            </a:r>
          </a:p>
          <a:p>
            <a:pPr lvl="1"/>
            <a:r>
              <a:rPr lang="en-US" altLang="ja-JP" sz="2133" dirty="0">
                <a:hlinkClick r:id="rId4"/>
              </a:rPr>
              <a:t>https://www.w3.org/TR/2020/NOTE-wot-binding-templates-20200130/</a:t>
            </a:r>
            <a:endParaRPr lang="en-US" altLang="ja-JP" sz="2133" dirty="0"/>
          </a:p>
          <a:p>
            <a:r>
              <a:rPr lang="en-US" altLang="ja-JP" sz="2133" dirty="0"/>
              <a:t>Use Cases: IG Note</a:t>
            </a:r>
          </a:p>
          <a:p>
            <a:pPr lvl="1"/>
            <a:r>
              <a:rPr lang="en-US" altLang="ja-JP" sz="2133" dirty="0">
                <a:hlinkClick r:id="rId5"/>
              </a:rPr>
              <a:t>https://www.w3.org/TR/2021/NOTE-wot-usecases-20210518/</a:t>
            </a:r>
            <a:endParaRPr lang="en-US" altLang="ja-JP" sz="2133" dirty="0"/>
          </a:p>
        </p:txBody>
      </p:sp>
      <p:sp>
        <p:nvSpPr>
          <p:cNvPr id="2" name="Titel 1"/>
          <p:cNvSpPr>
            <a:spLocks noGrp="1"/>
          </p:cNvSpPr>
          <p:nvPr>
            <p:ph type="title"/>
          </p:nvPr>
        </p:nvSpPr>
        <p:spPr>
          <a:xfrm>
            <a:off x="487046" y="180564"/>
            <a:ext cx="11078633" cy="936761"/>
          </a:xfrm>
        </p:spPr>
        <p:txBody>
          <a:bodyPr>
            <a:normAutofit fontScale="90000"/>
          </a:bodyPr>
          <a:lstStyle/>
          <a:p>
            <a:pPr>
              <a:lnSpc>
                <a:spcPct val="80000"/>
              </a:lnSpc>
            </a:pPr>
            <a:r>
              <a:rPr lang="en-US" altLang="ja-JP" sz="4267" dirty="0"/>
              <a:t>Standardization Status</a:t>
            </a:r>
            <a:br>
              <a:rPr lang="en-US" altLang="ja-JP" sz="4267" dirty="0"/>
            </a:br>
            <a:r>
              <a:rPr lang="en-US" altLang="ja-JP" sz="4267" dirty="0"/>
              <a:t>- Group Notes</a:t>
            </a:r>
            <a:endParaRPr lang="en-US" sz="4267"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32</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1925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415125"/>
            <a:ext cx="11078633" cy="936761"/>
          </a:xfrm>
        </p:spPr>
        <p:txBody>
          <a:bodyPr/>
          <a:lstStyle/>
          <a:p>
            <a:pPr>
              <a:lnSpc>
                <a:spcPct val="50000"/>
              </a:lnSpc>
            </a:pPr>
            <a:r>
              <a:rPr lang="en-US" altLang="ja-JP" sz="4267" dirty="0"/>
              <a:t>Demo at TPAC2019 in Fukuoka</a:t>
            </a:r>
            <a:br>
              <a:rPr lang="en-US" altLang="ja-JP" sz="4267" dirty="0"/>
            </a:br>
            <a:r>
              <a:rPr lang="en-US" altLang="ja-JP" sz="4267" dirty="0"/>
              <a:t>- </a:t>
            </a:r>
            <a:r>
              <a:rPr lang="en-US" altLang="ja-JP" sz="2400" dirty="0"/>
              <a:t>TPAC (Technical </a:t>
            </a:r>
            <a:r>
              <a:rPr lang="en-US" altLang="ja-JP" sz="2400" dirty="0" err="1"/>
              <a:t>Prenary</a:t>
            </a:r>
            <a:r>
              <a:rPr lang="en-US" altLang="ja-JP" sz="2400" dirty="0"/>
              <a:t> &amp; Advisory Committee Meetings)</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33</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8061280" y="782470"/>
            <a:ext cx="3832957" cy="4841917"/>
          </a:xfrm>
        </p:spPr>
        <p:txBody>
          <a:bodyPr anchor="ctr">
            <a:noAutofit/>
          </a:bodyPr>
          <a:lstStyle/>
          <a:p>
            <a:pPr>
              <a:spcBef>
                <a:spcPts val="67"/>
              </a:spcBef>
              <a:buClr>
                <a:schemeClr val="tx1"/>
              </a:buClr>
            </a:pPr>
            <a:r>
              <a:rPr lang="en-US" altLang="ja-JP" sz="1867" dirty="0"/>
              <a:t>Oracle: Cloud services, Digital twin simulator</a:t>
            </a:r>
            <a:endParaRPr lang="en-US" altLang="ja-JP" sz="1667" dirty="0"/>
          </a:p>
          <a:p>
            <a:pPr>
              <a:spcBef>
                <a:spcPts val="67"/>
              </a:spcBef>
              <a:buClr>
                <a:schemeClr val="tx1"/>
              </a:buClr>
            </a:pPr>
            <a:r>
              <a:rPr lang="en-US" altLang="ja-JP" sz="1867" dirty="0"/>
              <a:t>Siemens: Electric car charger</a:t>
            </a:r>
            <a:endParaRPr lang="en-US" altLang="ja-JP" sz="1667" dirty="0"/>
          </a:p>
          <a:p>
            <a:pPr>
              <a:spcBef>
                <a:spcPts val="67"/>
              </a:spcBef>
              <a:buClr>
                <a:schemeClr val="tx1"/>
              </a:buClr>
            </a:pPr>
            <a:r>
              <a:rPr lang="en-US" altLang="ja-JP" sz="1867" dirty="0"/>
              <a:t>Panasonic: Air conditioner, Robot cleaner, Bulletin board, LED lamps</a:t>
            </a:r>
            <a:endParaRPr lang="en-US" altLang="ja-JP" sz="1667" dirty="0"/>
          </a:p>
          <a:p>
            <a:pPr>
              <a:spcBef>
                <a:spcPts val="67"/>
              </a:spcBef>
              <a:buClr>
                <a:schemeClr val="tx1"/>
              </a:buClr>
            </a:pPr>
            <a:r>
              <a:rPr lang="en-US" altLang="ja-JP" sz="1867" dirty="0"/>
              <a:t>NHK: </a:t>
            </a:r>
            <a:r>
              <a:rPr lang="en-US" altLang="ja-JP" sz="1667" dirty="0" err="1"/>
              <a:t>HybridCast</a:t>
            </a:r>
            <a:r>
              <a:rPr lang="en-US" altLang="ja-JP" sz="1667" dirty="0"/>
              <a:t> app on TV</a:t>
            </a:r>
          </a:p>
          <a:p>
            <a:pPr>
              <a:spcBef>
                <a:spcPts val="67"/>
              </a:spcBef>
              <a:buClr>
                <a:schemeClr val="tx1"/>
              </a:buClr>
            </a:pPr>
            <a:r>
              <a:rPr lang="en-US" altLang="ja-JP" sz="1867" dirty="0"/>
              <a:t>Fujitsu: Proxy server, Smart meter, LED lamp, Air conditioner, Battery, Window blinds</a:t>
            </a:r>
          </a:p>
          <a:p>
            <a:pPr>
              <a:spcBef>
                <a:spcPts val="67"/>
              </a:spcBef>
              <a:buClr>
                <a:schemeClr val="tx1"/>
              </a:buClr>
            </a:pPr>
            <a:r>
              <a:rPr lang="en-US" altLang="ja-JP" sz="2067" dirty="0"/>
              <a:t>Mozilla: </a:t>
            </a:r>
            <a:r>
              <a:rPr lang="en-US" altLang="ja-JP" sz="1867" dirty="0" err="1"/>
              <a:t>WebThing</a:t>
            </a:r>
            <a:r>
              <a:rPr lang="en-US" altLang="ja-JP" sz="1867" dirty="0"/>
              <a:t> lamp</a:t>
            </a:r>
          </a:p>
          <a:p>
            <a:pPr>
              <a:spcBef>
                <a:spcPts val="67"/>
              </a:spcBef>
              <a:buClr>
                <a:schemeClr val="tx1"/>
              </a:buClr>
            </a:pPr>
            <a:r>
              <a:rPr lang="en-US" altLang="ja-JP" sz="2067" dirty="0"/>
              <a:t>Hitachi: </a:t>
            </a:r>
            <a:r>
              <a:rPr lang="en-US" altLang="ja-JP" sz="2067" dirty="0" err="1"/>
              <a:t>NodeRED</a:t>
            </a:r>
            <a:r>
              <a:rPr lang="ja-JP" altLang="en-US" sz="2067" dirty="0"/>
              <a:t> </a:t>
            </a:r>
            <a:r>
              <a:rPr lang="en-US" altLang="ja-JP" sz="2067" dirty="0"/>
              <a:t>app</a:t>
            </a:r>
          </a:p>
          <a:p>
            <a:pPr>
              <a:spcBef>
                <a:spcPts val="67"/>
              </a:spcBef>
              <a:buClr>
                <a:schemeClr val="tx1"/>
              </a:buClr>
            </a:pPr>
            <a:r>
              <a:rPr lang="en-US" altLang="ja-JP" sz="2067" dirty="0"/>
              <a:t>Intel: Webcam,</a:t>
            </a:r>
            <a:r>
              <a:rPr lang="ja-JP" altLang="en-US" sz="2067" dirty="0"/>
              <a:t> </a:t>
            </a:r>
            <a:r>
              <a:rPr lang="en-US" altLang="ja-JP" sz="2067" dirty="0"/>
              <a:t>Amazon Echo</a:t>
            </a:r>
          </a:p>
          <a:p>
            <a:pPr lvl="1">
              <a:spcBef>
                <a:spcPts val="67"/>
              </a:spcBef>
              <a:buClr>
                <a:schemeClr val="tx1"/>
              </a:buClr>
            </a:pPr>
            <a:endParaRPr lang="en-US" altLang="ja-JP" sz="1667"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218016"/>
            <a:ext cx="7703820" cy="5135880"/>
          </a:xfrm>
          <a:prstGeom prst="rect">
            <a:avLst/>
          </a:prstGeom>
        </p:spPr>
      </p:pic>
    </p:spTree>
    <p:extLst>
      <p:ext uri="{BB962C8B-B14F-4D97-AF65-F5344CB8AC3E}">
        <p14:creationId xmlns:p14="http://schemas.microsoft.com/office/powerpoint/2010/main" val="2534992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TPAC2020</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34</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23100" y="1374216"/>
            <a:ext cx="11441296" cy="4841917"/>
          </a:xfrm>
        </p:spPr>
        <p:txBody>
          <a:bodyPr anchor="ctr">
            <a:noAutofit/>
          </a:bodyPr>
          <a:lstStyle/>
          <a:p>
            <a:pPr>
              <a:spcBef>
                <a:spcPts val="67"/>
              </a:spcBef>
              <a:buClr>
                <a:schemeClr val="tx1"/>
              </a:buClr>
            </a:pPr>
            <a:r>
              <a:rPr lang="en-US" altLang="ja-JP" sz="1867" dirty="0"/>
              <a:t>TPAC held as a virtual remote event using Zoom and WebEx</a:t>
            </a:r>
          </a:p>
          <a:p>
            <a:pPr lvl="1">
              <a:spcBef>
                <a:spcPts val="67"/>
              </a:spcBef>
              <a:buClr>
                <a:schemeClr val="tx1"/>
              </a:buClr>
            </a:pPr>
            <a:r>
              <a:rPr lang="en-US" altLang="ja-JP" sz="1667" dirty="0" err="1"/>
              <a:t>PlugFest</a:t>
            </a:r>
            <a:r>
              <a:rPr lang="en-US" altLang="ja-JP" sz="1667" dirty="0"/>
              <a:t> demo also held as a virtual event</a:t>
            </a:r>
          </a:p>
          <a:p>
            <a:pPr lvl="1">
              <a:spcBef>
                <a:spcPts val="67"/>
              </a:spcBef>
              <a:buClr>
                <a:schemeClr val="tx1"/>
              </a:buClr>
            </a:pPr>
            <a:r>
              <a:rPr lang="en-US" altLang="ja-JP" sz="1667" dirty="0"/>
              <a:t>VPN service using </a:t>
            </a:r>
            <a:r>
              <a:rPr lang="en-US" altLang="ja-JP" sz="1667" dirty="0" err="1"/>
              <a:t>SoftEther</a:t>
            </a:r>
            <a:r>
              <a:rPr lang="en-US" altLang="ja-JP" sz="1667" dirty="0"/>
              <a:t> to emulate the local network for all the participants</a:t>
            </a:r>
          </a:p>
          <a:p>
            <a:pPr lvl="1">
              <a:spcBef>
                <a:spcPts val="67"/>
              </a:spcBef>
              <a:buClr>
                <a:schemeClr val="tx1"/>
              </a:buClr>
            </a:pPr>
            <a:r>
              <a:rPr lang="en-US" altLang="ja-JP" sz="1667" dirty="0" err="1"/>
              <a:t>mDNS</a:t>
            </a:r>
            <a:r>
              <a:rPr lang="en-US" altLang="ja-JP" sz="1667" dirty="0"/>
              <a:t>-based device discovery service using </a:t>
            </a:r>
            <a:r>
              <a:rPr lang="en-US" altLang="ja-JP" sz="1667" dirty="0" err="1"/>
              <a:t>LinkSmart</a:t>
            </a:r>
            <a:endParaRPr lang="en-US" altLang="ja-JP" sz="1667" dirty="0"/>
          </a:p>
          <a:p>
            <a:pPr>
              <a:spcBef>
                <a:spcPts val="67"/>
              </a:spcBef>
              <a:buClr>
                <a:schemeClr val="tx1"/>
              </a:buClr>
            </a:pPr>
            <a:r>
              <a:rPr lang="en-US" altLang="ja-JP" sz="1867" dirty="0"/>
              <a:t>Participants</a:t>
            </a:r>
          </a:p>
          <a:p>
            <a:pPr lvl="1">
              <a:spcBef>
                <a:spcPts val="67"/>
              </a:spcBef>
              <a:buClr>
                <a:schemeClr val="tx1"/>
              </a:buClr>
            </a:pPr>
            <a:r>
              <a:rPr lang="en-US" altLang="ja-JP" sz="1667" dirty="0"/>
              <a:t>Virtual local net using </a:t>
            </a:r>
            <a:r>
              <a:rPr lang="en-US" altLang="ja-JP" sz="1667" dirty="0" err="1"/>
              <a:t>SoftEther</a:t>
            </a:r>
            <a:r>
              <a:rPr lang="en-US" altLang="ja-JP" sz="1667" dirty="0"/>
              <a:t> VPN</a:t>
            </a:r>
          </a:p>
          <a:p>
            <a:pPr lvl="2">
              <a:spcBef>
                <a:spcPts val="67"/>
              </a:spcBef>
              <a:buClr>
                <a:schemeClr val="tx1"/>
              </a:buClr>
            </a:pPr>
            <a:r>
              <a:rPr lang="en-US" altLang="ja-JP" sz="1667" dirty="0"/>
              <a:t>Fujitsu: Proxy service, Various sensors (acceleration, brightness, proximity, PIR, temperature, humidity, air pressure)</a:t>
            </a:r>
          </a:p>
          <a:p>
            <a:pPr lvl="2">
              <a:spcBef>
                <a:spcPts val="67"/>
              </a:spcBef>
              <a:buClr>
                <a:schemeClr val="tx1"/>
              </a:buClr>
            </a:pPr>
            <a:r>
              <a:rPr lang="en-US" altLang="ja-JP" sz="1667" dirty="0"/>
              <a:t>Hitachi: LED connected to </a:t>
            </a:r>
            <a:r>
              <a:rPr lang="en-US" altLang="ja-JP" sz="1667" dirty="0" err="1"/>
              <a:t>Raspbery</a:t>
            </a:r>
            <a:r>
              <a:rPr lang="en-US" altLang="ja-JP" sz="1667" dirty="0"/>
              <a:t> Pi, </a:t>
            </a:r>
            <a:r>
              <a:rPr lang="en-US" altLang="ja-JP" sz="1667" dirty="0" err="1"/>
              <a:t>NodeRED</a:t>
            </a:r>
            <a:r>
              <a:rPr lang="en-US" altLang="ja-JP" sz="1667" dirty="0"/>
              <a:t> app</a:t>
            </a:r>
          </a:p>
          <a:p>
            <a:pPr lvl="2">
              <a:spcBef>
                <a:spcPts val="67"/>
              </a:spcBef>
              <a:buClr>
                <a:schemeClr val="tx1"/>
              </a:buClr>
            </a:pPr>
            <a:r>
              <a:rPr lang="en-US" altLang="ja-JP" sz="1667" dirty="0"/>
              <a:t>NHK: </a:t>
            </a:r>
            <a:r>
              <a:rPr lang="en-US" altLang="ja-JP" sz="1667" dirty="0" err="1"/>
              <a:t>Hybridcast</a:t>
            </a:r>
            <a:r>
              <a:rPr lang="en-US" altLang="ja-JP" sz="1667" dirty="0"/>
              <a:t> emulator, </a:t>
            </a:r>
            <a:r>
              <a:rPr lang="en-US" altLang="ja-JP" sz="1667" dirty="0" err="1"/>
              <a:t>Hybridcast</a:t>
            </a:r>
            <a:r>
              <a:rPr lang="en-US" altLang="ja-JP" sz="1667" dirty="0"/>
              <a:t> Connect app, smartphone, haptic device</a:t>
            </a:r>
          </a:p>
          <a:p>
            <a:pPr lvl="2">
              <a:spcBef>
                <a:spcPts val="67"/>
              </a:spcBef>
              <a:buClr>
                <a:schemeClr val="tx1"/>
              </a:buClr>
            </a:pPr>
            <a:r>
              <a:rPr lang="en-US" altLang="ja-JP" sz="1667" dirty="0"/>
              <a:t>RIOT OS: BLE prototype</a:t>
            </a:r>
            <a:endParaRPr lang="en-US" altLang="ja-JP" sz="1467" dirty="0"/>
          </a:p>
          <a:p>
            <a:pPr lvl="1">
              <a:spcBef>
                <a:spcPts val="67"/>
              </a:spcBef>
              <a:buClr>
                <a:schemeClr val="tx1"/>
              </a:buClr>
            </a:pPr>
            <a:r>
              <a:rPr lang="en-US" altLang="ja-JP" sz="1667" dirty="0"/>
              <a:t>Outside the virtual net (connected via proxies)</a:t>
            </a:r>
          </a:p>
          <a:p>
            <a:pPr lvl="2">
              <a:spcBef>
                <a:spcPts val="67"/>
              </a:spcBef>
              <a:buClr>
                <a:schemeClr val="tx1"/>
              </a:buClr>
            </a:pPr>
            <a:r>
              <a:rPr lang="en-US" altLang="ja-JP" sz="1667" dirty="0"/>
              <a:t>TUM: Remote Lab (belt conveyer, HUE LED, IR sensor, Robot arms, Coffee machines)</a:t>
            </a:r>
            <a:endParaRPr lang="en-US" altLang="ja-JP" sz="1467" dirty="0"/>
          </a:p>
          <a:p>
            <a:pPr lvl="2">
              <a:spcBef>
                <a:spcPts val="67"/>
              </a:spcBef>
              <a:buClr>
                <a:schemeClr val="tx1"/>
              </a:buClr>
            </a:pPr>
            <a:r>
              <a:rPr lang="en-US" altLang="ja-JP" sz="1867" dirty="0"/>
              <a:t>Siemens: Multi-language counter, Coffee machines, </a:t>
            </a:r>
            <a:r>
              <a:rPr lang="en-US" altLang="ja-JP" sz="1867" dirty="0" err="1"/>
              <a:t>TestThing</a:t>
            </a:r>
            <a:r>
              <a:rPr lang="en-US" altLang="ja-JP" sz="1867" dirty="0"/>
              <a:t> (including geolocation information), browser UI</a:t>
            </a:r>
          </a:p>
          <a:p>
            <a:pPr lvl="2">
              <a:spcBef>
                <a:spcPts val="67"/>
              </a:spcBef>
              <a:buClr>
                <a:schemeClr val="tx1"/>
              </a:buClr>
            </a:pPr>
            <a:r>
              <a:rPr lang="en-US" altLang="ja-JP" sz="1867" dirty="0"/>
              <a:t>Intel: Proxy server,  Webcam, Speech synthesis (Amazon Echo)</a:t>
            </a:r>
          </a:p>
          <a:p>
            <a:pPr lvl="2">
              <a:spcBef>
                <a:spcPts val="67"/>
              </a:spcBef>
              <a:buClr>
                <a:schemeClr val="tx1"/>
              </a:buClr>
            </a:pPr>
            <a:r>
              <a:rPr lang="en-US" altLang="ja-JP" sz="1867" dirty="0"/>
              <a:t>UNIBO: </a:t>
            </a:r>
            <a:r>
              <a:rPr lang="en-US" altLang="ja-JP" sz="1867" dirty="0" err="1"/>
              <a:t>WoT</a:t>
            </a:r>
            <a:r>
              <a:rPr lang="en-US" altLang="ja-JP" sz="1867" dirty="0"/>
              <a:t> Farm emulator</a:t>
            </a:r>
            <a:r>
              <a:rPr lang="ja-JP" altLang="en-US" sz="1867" dirty="0"/>
              <a:t> </a:t>
            </a:r>
            <a:r>
              <a:rPr lang="en-US" altLang="ja-JP" sz="1867" dirty="0"/>
              <a:t>(virtual sensors and sprinklers)</a:t>
            </a:r>
          </a:p>
          <a:p>
            <a:pPr lvl="1">
              <a:spcBef>
                <a:spcPts val="67"/>
              </a:spcBef>
              <a:buClr>
                <a:schemeClr val="tx1"/>
              </a:buClr>
            </a:pPr>
            <a:r>
              <a:rPr lang="en-US" altLang="ja-JP" sz="1867" dirty="0"/>
              <a:t>TPAC Breakout demo</a:t>
            </a:r>
          </a:p>
          <a:p>
            <a:pPr lvl="2">
              <a:spcBef>
                <a:spcPts val="67"/>
              </a:spcBef>
              <a:buClr>
                <a:schemeClr val="tx1"/>
              </a:buClr>
            </a:pPr>
            <a:r>
              <a:rPr lang="en-US" altLang="ja-JP" sz="1867" dirty="0"/>
              <a:t>Slides: </a:t>
            </a:r>
            <a:r>
              <a:rPr lang="en-US" altLang="ja-JP" sz="1867" dirty="0">
                <a:hlinkClick r:id="rId2"/>
              </a:rPr>
              <a:t>https://www.w3.org/2020/10/27-wot-breakout/2020-10-WoT-Breakout.pptx</a:t>
            </a:r>
            <a:endParaRPr lang="en-US" altLang="ja-JP" sz="1867" dirty="0"/>
          </a:p>
          <a:p>
            <a:pPr lvl="2">
              <a:spcBef>
                <a:spcPts val="67"/>
              </a:spcBef>
              <a:buClr>
                <a:schemeClr val="tx1"/>
              </a:buClr>
            </a:pPr>
            <a:r>
              <a:rPr lang="en-US" altLang="ja-JP" sz="1867" dirty="0"/>
              <a:t>Minutes: </a:t>
            </a:r>
            <a:r>
              <a:rPr lang="en-US" altLang="ja-JP" sz="1867" dirty="0">
                <a:hlinkClick r:id="rId3"/>
              </a:rPr>
              <a:t>https://www.w3.org/2020/10/27-wot-breakout-minutes.html</a:t>
            </a:r>
            <a:endParaRPr lang="en-US" altLang="ja-JP" sz="1867" dirty="0"/>
          </a:p>
          <a:p>
            <a:pPr lvl="1">
              <a:spcBef>
                <a:spcPts val="67"/>
              </a:spcBef>
              <a:buClr>
                <a:schemeClr val="tx1"/>
              </a:buClr>
            </a:pPr>
            <a:endParaRPr lang="en-US" altLang="ja-JP" sz="1667" dirty="0"/>
          </a:p>
        </p:txBody>
      </p:sp>
    </p:spTree>
    <p:extLst>
      <p:ext uri="{BB962C8B-B14F-4D97-AF65-F5344CB8AC3E}">
        <p14:creationId xmlns:p14="http://schemas.microsoft.com/office/powerpoint/2010/main" val="1108948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942" y="537228"/>
            <a:ext cx="11078633" cy="936761"/>
          </a:xfrm>
        </p:spPr>
        <p:txBody>
          <a:bodyPr/>
          <a:lstStyle/>
          <a:p>
            <a:pPr>
              <a:lnSpc>
                <a:spcPct val="50000"/>
              </a:lnSpc>
            </a:pPr>
            <a:r>
              <a:rPr lang="en-US" altLang="ja-JP" sz="4267" dirty="0"/>
              <a:t>Demo at Virtual TPAC2021</a:t>
            </a:r>
            <a:endParaRPr lang="en-US" sz="2400" dirty="0"/>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35</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Inhaltsplatzhalter 2"/>
          <p:cNvSpPr>
            <a:spLocks noGrp="1"/>
          </p:cNvSpPr>
          <p:nvPr>
            <p:ph idx="1"/>
          </p:nvPr>
        </p:nvSpPr>
        <p:spPr>
          <a:xfrm>
            <a:off x="452941" y="1267607"/>
            <a:ext cx="11441296" cy="4841917"/>
          </a:xfrm>
        </p:spPr>
        <p:txBody>
          <a:bodyPr anchor="ctr">
            <a:noAutofit/>
          </a:bodyPr>
          <a:lstStyle/>
          <a:p>
            <a:pPr marL="0" indent="0">
              <a:spcBef>
                <a:spcPts val="67"/>
              </a:spcBef>
              <a:buClr>
                <a:schemeClr val="tx1"/>
              </a:buClr>
              <a:buNone/>
            </a:pPr>
            <a:r>
              <a:rPr lang="en-US" altLang="ja-JP" sz="1867" dirty="0"/>
              <a:t>Similar setting as TPAC2020</a:t>
            </a:r>
          </a:p>
          <a:p>
            <a:pPr>
              <a:spcBef>
                <a:spcPts val="67"/>
              </a:spcBef>
              <a:buClr>
                <a:schemeClr val="tx1"/>
              </a:buClr>
            </a:pPr>
            <a:r>
              <a:rPr lang="en-US" altLang="ja-JP" sz="1867" dirty="0"/>
              <a:t>Remote PlugFest:</a:t>
            </a:r>
          </a:p>
          <a:p>
            <a:pPr lvl="1">
              <a:spcBef>
                <a:spcPts val="67"/>
              </a:spcBef>
              <a:buClr>
                <a:schemeClr val="tx1"/>
              </a:buClr>
            </a:pPr>
            <a:r>
              <a:rPr lang="en-US" altLang="ja-JP" sz="1867" dirty="0" err="1"/>
              <a:t>SoftEther</a:t>
            </a:r>
            <a:r>
              <a:rPr lang="en-US" altLang="ja-JP" sz="1867" dirty="0"/>
              <a:t> VPN</a:t>
            </a:r>
          </a:p>
          <a:p>
            <a:pPr lvl="1">
              <a:spcBef>
                <a:spcPts val="67"/>
              </a:spcBef>
              <a:buClr>
                <a:schemeClr val="tx1"/>
              </a:buClr>
            </a:pPr>
            <a:r>
              <a:rPr lang="en-US" altLang="ja-JP" sz="1867" dirty="0" err="1"/>
              <a:t>LinkSmart</a:t>
            </a:r>
            <a:endParaRPr lang="en-US" altLang="ja-JP" sz="1867" dirty="0"/>
          </a:p>
          <a:p>
            <a:pPr>
              <a:spcBef>
                <a:spcPts val="67"/>
              </a:spcBef>
              <a:buClr>
                <a:schemeClr val="tx1"/>
              </a:buClr>
            </a:pPr>
            <a:r>
              <a:rPr lang="en-US" altLang="ja-JP" sz="1867" dirty="0"/>
              <a:t>Participants</a:t>
            </a:r>
          </a:p>
          <a:p>
            <a:pPr lvl="1">
              <a:spcBef>
                <a:spcPts val="67"/>
              </a:spcBef>
              <a:buClr>
                <a:schemeClr val="tx1"/>
              </a:buClr>
            </a:pPr>
            <a:r>
              <a:rPr lang="en-US" altLang="ja-JP" sz="1867" dirty="0"/>
              <a:t>Virtual local network (VPN)</a:t>
            </a:r>
          </a:p>
          <a:p>
            <a:pPr lvl="2">
              <a:spcBef>
                <a:spcPts val="67"/>
              </a:spcBef>
              <a:buClr>
                <a:schemeClr val="tx1"/>
              </a:buClr>
            </a:pPr>
            <a:r>
              <a:rPr lang="en-US" altLang="ja-JP" sz="1867" dirty="0"/>
              <a:t>ECHONET: LED,</a:t>
            </a:r>
            <a:r>
              <a:rPr lang="ja-JP" altLang="en-US" sz="1867" dirty="0"/>
              <a:t> </a:t>
            </a:r>
            <a:r>
              <a:rPr lang="en-US" altLang="ja-JP" sz="1867" dirty="0"/>
              <a:t>Air</a:t>
            </a:r>
            <a:r>
              <a:rPr lang="ja-JP" altLang="en-US" sz="1867" dirty="0"/>
              <a:t> </a:t>
            </a:r>
            <a:r>
              <a:rPr lang="en-US" altLang="ja-JP" sz="1867" dirty="0"/>
              <a:t>conditioner,</a:t>
            </a:r>
            <a:r>
              <a:rPr lang="ja-JP" altLang="en-US" sz="1867" dirty="0"/>
              <a:t> </a:t>
            </a:r>
            <a:r>
              <a:rPr lang="en-US" altLang="ja-JP" sz="1867" dirty="0"/>
              <a:t>Temp.</a:t>
            </a:r>
            <a:r>
              <a:rPr lang="ja-JP" altLang="en-US" sz="1867" dirty="0"/>
              <a:t> </a:t>
            </a:r>
            <a:r>
              <a:rPr lang="en-US" altLang="ja-JP" sz="1867" dirty="0"/>
              <a:t>sensor,</a:t>
            </a:r>
            <a:r>
              <a:rPr lang="ja-JP" altLang="en-US" sz="1867" dirty="0"/>
              <a:t> </a:t>
            </a:r>
            <a:r>
              <a:rPr lang="en-US" altLang="ja-JP" sz="1867" dirty="0"/>
              <a:t>Illuminance sensor</a:t>
            </a:r>
          </a:p>
          <a:p>
            <a:pPr lvl="2">
              <a:spcBef>
                <a:spcPts val="67"/>
              </a:spcBef>
              <a:buClr>
                <a:schemeClr val="tx1"/>
              </a:buClr>
            </a:pPr>
            <a:r>
              <a:rPr lang="en-US" altLang="ja-JP" sz="1867" dirty="0"/>
              <a:t>Fujitsu: Proxy service, Sensors (acceleration, illuminance, proximity, motion, temp., humidity, pressure)</a:t>
            </a:r>
          </a:p>
          <a:p>
            <a:pPr lvl="2">
              <a:spcBef>
                <a:spcPts val="67"/>
              </a:spcBef>
              <a:buClr>
                <a:schemeClr val="tx1"/>
              </a:buClr>
            </a:pPr>
            <a:r>
              <a:rPr lang="en-US" altLang="ja-JP" sz="1867" dirty="0"/>
              <a:t>Hitachi: </a:t>
            </a:r>
            <a:r>
              <a:rPr lang="en-US" altLang="ja-JP" sz="1867" dirty="0" err="1"/>
              <a:t>Raspbery</a:t>
            </a:r>
            <a:r>
              <a:rPr lang="en-US" altLang="ja-JP" sz="1867" dirty="0"/>
              <a:t> Pi + LEDs, </a:t>
            </a:r>
            <a:r>
              <a:rPr lang="en-US" altLang="ja-JP" sz="1867" dirty="0" err="1"/>
              <a:t>NodeRED</a:t>
            </a:r>
            <a:endParaRPr lang="en-US" altLang="ja-JP" sz="1867" dirty="0"/>
          </a:p>
          <a:p>
            <a:pPr lvl="2">
              <a:spcBef>
                <a:spcPts val="67"/>
              </a:spcBef>
              <a:buClr>
                <a:schemeClr val="tx1"/>
              </a:buClr>
            </a:pPr>
            <a:r>
              <a:rPr lang="en-US" altLang="ja-JP" sz="1867" dirty="0"/>
              <a:t>NHK: </a:t>
            </a:r>
            <a:r>
              <a:rPr lang="en-US" altLang="ja-JP" sz="1867" dirty="0" err="1"/>
              <a:t>Hybridcast</a:t>
            </a:r>
            <a:r>
              <a:rPr lang="en-US" altLang="ja-JP" sz="1867" dirty="0"/>
              <a:t> emulator, Virtual devices (Smart speaker, Smart display, Smart </a:t>
            </a:r>
            <a:r>
              <a:rPr lang="en-US" altLang="ja-JP" sz="1867" dirty="0" err="1"/>
              <a:t>cuttingboard</a:t>
            </a:r>
            <a:r>
              <a:rPr lang="en-US" altLang="ja-JP" sz="1867" dirty="0"/>
              <a:t>)</a:t>
            </a:r>
          </a:p>
          <a:p>
            <a:pPr lvl="2">
              <a:spcBef>
                <a:spcPts val="67"/>
              </a:spcBef>
              <a:buClr>
                <a:schemeClr val="tx1"/>
              </a:buClr>
            </a:pPr>
            <a:r>
              <a:rPr lang="en-US" altLang="ja-JP" sz="1867" dirty="0"/>
              <a:t>RIOT OS: BLE prototype</a:t>
            </a:r>
          </a:p>
          <a:p>
            <a:pPr lvl="1">
              <a:spcBef>
                <a:spcPts val="67"/>
              </a:spcBef>
              <a:buClr>
                <a:schemeClr val="tx1"/>
              </a:buClr>
            </a:pPr>
            <a:r>
              <a:rPr lang="en-US" altLang="ja-JP" sz="1867" dirty="0"/>
              <a:t>Internet (via proxy)</a:t>
            </a:r>
          </a:p>
          <a:p>
            <a:pPr lvl="2">
              <a:spcBef>
                <a:spcPts val="67"/>
              </a:spcBef>
              <a:buClr>
                <a:schemeClr val="tx1"/>
              </a:buClr>
            </a:pPr>
            <a:r>
              <a:rPr lang="en-US" altLang="ja-JP" sz="1867" dirty="0"/>
              <a:t>TUM: Remote Lab (Belt conveyer,  HUE LED, IR sensor, Robot arm, Coffee machine)</a:t>
            </a:r>
          </a:p>
          <a:p>
            <a:pPr lvl="2">
              <a:spcBef>
                <a:spcPts val="67"/>
              </a:spcBef>
              <a:buClr>
                <a:schemeClr val="tx1"/>
              </a:buClr>
            </a:pPr>
            <a:r>
              <a:rPr lang="en-US" altLang="ja-JP" sz="1867" dirty="0"/>
              <a:t>Siemens: Directory service, Multi-language counter, Coffee machine, </a:t>
            </a:r>
            <a:r>
              <a:rPr lang="en-US" altLang="ja-JP" sz="1867" dirty="0" err="1"/>
              <a:t>TestThing</a:t>
            </a:r>
            <a:r>
              <a:rPr lang="en-US" altLang="ja-JP" sz="1867" dirty="0"/>
              <a:t>, Soler panel, Brower UI</a:t>
            </a:r>
          </a:p>
          <a:p>
            <a:pPr lvl="2">
              <a:spcBef>
                <a:spcPts val="67"/>
              </a:spcBef>
              <a:buClr>
                <a:schemeClr val="tx1"/>
              </a:buClr>
            </a:pPr>
            <a:r>
              <a:rPr lang="en-US" altLang="ja-JP" sz="1867" dirty="0"/>
              <a:t>Intel: Proxy server, Webcam, Speech synth.</a:t>
            </a:r>
            <a:r>
              <a:rPr lang="ja-JP" altLang="en-US" sz="1867" dirty="0"/>
              <a:t> </a:t>
            </a:r>
            <a:r>
              <a:rPr lang="en-US" altLang="ja-JP" sz="1867" dirty="0"/>
              <a:t>(Amazon Echo)</a:t>
            </a:r>
          </a:p>
          <a:p>
            <a:pPr lvl="2">
              <a:spcBef>
                <a:spcPts val="67"/>
              </a:spcBef>
              <a:buClr>
                <a:schemeClr val="tx1"/>
              </a:buClr>
            </a:pPr>
            <a:r>
              <a:rPr lang="en-US" altLang="ja-JP" sz="1867" dirty="0"/>
              <a:t>UNIBO: WoT Farm emulator (Sensor and Sprinkler)</a:t>
            </a:r>
          </a:p>
        </p:txBody>
      </p:sp>
    </p:spTree>
    <p:extLst>
      <p:ext uri="{BB962C8B-B14F-4D97-AF65-F5344CB8AC3E}">
        <p14:creationId xmlns:p14="http://schemas.microsoft.com/office/powerpoint/2010/main" val="409912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 y="3429000"/>
            <a:ext cx="11338560" cy="1371600"/>
          </a:xfrm>
        </p:spPr>
        <p:txBody>
          <a:bodyPr>
            <a:normAutofit fontScale="90000"/>
          </a:bodyPr>
          <a:lstStyle/>
          <a:p>
            <a:pPr algn="r"/>
            <a:br>
              <a:rPr lang="en-US" altLang="ja-JP" dirty="0"/>
            </a:br>
            <a:r>
              <a:rPr lang="en-US" altLang="ja-JP" dirty="0"/>
              <a:t>Expected use cases for the future apps</a:t>
            </a:r>
            <a:endParaRPr lang="en-US"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36</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608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37</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1.1 Use Cases</a:t>
            </a:r>
            <a:br>
              <a:rPr lang="en-US" altLang="ja-JP" sz="4267" dirty="0"/>
            </a:br>
            <a:r>
              <a:rPr lang="en-US" altLang="ja-JP" sz="3200" dirty="0"/>
              <a:t>― Multi-vendor integration</a:t>
            </a:r>
            <a:endParaRPr lang="en-US" sz="3200" dirty="0"/>
          </a:p>
        </p:txBody>
      </p:sp>
      <p:sp>
        <p:nvSpPr>
          <p:cNvPr id="6" name="Content Placeholder 2"/>
          <p:cNvSpPr txBox="1">
            <a:spLocks/>
          </p:cNvSpPr>
          <p:nvPr/>
        </p:nvSpPr>
        <p:spPr>
          <a:xfrm>
            <a:off x="249383" y="1376429"/>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09570" lvl="1">
              <a:buClr>
                <a:schemeClr val="tx1"/>
              </a:buClr>
            </a:pPr>
            <a:r>
              <a:rPr lang="en-US" altLang="ja-JP" sz="2667" dirty="0"/>
              <a:t>So</a:t>
            </a:r>
            <a:r>
              <a:rPr lang="ja-JP" altLang="en-US" sz="2667" dirty="0"/>
              <a:t> </a:t>
            </a:r>
            <a:r>
              <a:rPr lang="en-US" altLang="ja-JP" sz="2667" dirty="0"/>
              <a:t>far…</a:t>
            </a:r>
          </a:p>
          <a:p>
            <a:pPr marL="1042957" lvl="2">
              <a:buClr>
                <a:schemeClr val="tx1"/>
              </a:buClr>
            </a:pPr>
            <a:r>
              <a:rPr lang="en-US" altLang="ja-JP" sz="2133" dirty="0"/>
              <a:t>Just part of the discussion for the </a:t>
            </a:r>
            <a:r>
              <a:rPr lang="en-US" altLang="ja-JP" sz="2133" dirty="0" err="1"/>
              <a:t>WoT</a:t>
            </a:r>
            <a:r>
              <a:rPr lang="en-US" altLang="ja-JP" sz="2133" dirty="0"/>
              <a:t> specifications by the </a:t>
            </a:r>
            <a:r>
              <a:rPr lang="en-US" altLang="ja-JP" sz="2133" dirty="0" err="1"/>
              <a:t>WoT</a:t>
            </a:r>
            <a:r>
              <a:rPr lang="en-US" altLang="ja-JP" sz="2133" dirty="0"/>
              <a:t> WG</a:t>
            </a:r>
          </a:p>
          <a:p>
            <a:pPr marL="509570" lvl="1">
              <a:buClr>
                <a:schemeClr val="tx1"/>
              </a:buClr>
            </a:pPr>
            <a:r>
              <a:rPr lang="en-US" altLang="ja-JP" sz="2667" dirty="0"/>
              <a:t>However, since this year…</a:t>
            </a:r>
          </a:p>
          <a:p>
            <a:pPr marL="1042957" lvl="2">
              <a:buClr>
                <a:schemeClr val="tx1"/>
              </a:buClr>
            </a:pPr>
            <a:r>
              <a:rPr lang="en-US" altLang="ja-JP" sz="2133" dirty="0"/>
              <a:t>Getting inputs/ideas from the </a:t>
            </a:r>
            <a:r>
              <a:rPr lang="en-US" altLang="ja-JP" sz="2133" dirty="0" err="1"/>
              <a:t>WoT</a:t>
            </a:r>
            <a:r>
              <a:rPr lang="en-US" altLang="ja-JP" sz="2133" dirty="0"/>
              <a:t> IG participants as well as the </a:t>
            </a:r>
            <a:r>
              <a:rPr lang="en-US" altLang="ja-JP" sz="2133" dirty="0" err="1"/>
              <a:t>WoT</a:t>
            </a:r>
            <a:r>
              <a:rPr lang="en-US" altLang="ja-JP" sz="2133" dirty="0"/>
              <a:t> WG participants</a:t>
            </a:r>
          </a:p>
          <a:p>
            <a:pPr marL="1042957" lvl="2">
              <a:buClr>
                <a:schemeClr val="tx1"/>
              </a:buClr>
            </a:pPr>
            <a:r>
              <a:rPr lang="en-US" altLang="ja-JP" sz="2133" dirty="0"/>
              <a:t>and even from the outside of the W3C </a:t>
            </a:r>
            <a:r>
              <a:rPr lang="en-US" altLang="ja-JP" sz="2133" dirty="0">
                <a:sym typeface="Wingdings" panose="05000000000000000000" pitchFamily="2" charset="2"/>
              </a:rPr>
              <a:t></a:t>
            </a:r>
            <a:endParaRPr lang="en-US" altLang="ja-JP" sz="2133" dirty="0"/>
          </a:p>
          <a:p>
            <a:pPr marL="128579" lvl="1" indent="0">
              <a:buClr>
                <a:schemeClr val="tx1"/>
              </a:buClr>
              <a:buNone/>
            </a:pPr>
            <a:endParaRPr lang="en-US" altLang="ja-JP" sz="3200" dirty="0"/>
          </a:p>
          <a:p>
            <a:pPr marL="128579" lvl="1" indent="0">
              <a:buClr>
                <a:schemeClr val="tx1"/>
              </a:buClr>
              <a:buNone/>
            </a:pPr>
            <a:r>
              <a:rPr lang="en-US" altLang="ja-JP" sz="2400" dirty="0"/>
              <a:t>Working</a:t>
            </a:r>
            <a:r>
              <a:rPr lang="ja-JP" altLang="en-US" sz="2400" dirty="0"/>
              <a:t> </a:t>
            </a:r>
            <a:r>
              <a:rPr lang="en-US" altLang="ja-JP" sz="2400" dirty="0"/>
              <a:t>area:</a:t>
            </a:r>
          </a:p>
          <a:p>
            <a:pPr marL="128579" lvl="1" indent="0">
              <a:buClr>
                <a:schemeClr val="tx1"/>
              </a:buClr>
              <a:buNone/>
            </a:pPr>
            <a:r>
              <a:rPr lang="en-US" altLang="ja-JP" sz="2400" dirty="0">
                <a:hlinkClick r:id="rId3"/>
              </a:rPr>
              <a:t>https://github.com/w3c/wot-architecture/tree/master/USE-CASES</a:t>
            </a:r>
            <a:endParaRPr lang="en-US" altLang="ja-JP" sz="2400" dirty="0"/>
          </a:p>
          <a:p>
            <a:pPr marL="661966" lvl="2" indent="0">
              <a:buClr>
                <a:schemeClr val="tx1"/>
              </a:buClr>
              <a:buNone/>
            </a:pPr>
            <a:endParaRPr lang="en-US" altLang="ja-JP" dirty="0"/>
          </a:p>
          <a:p>
            <a:pPr marL="128579" lvl="1" indent="0">
              <a:buClr>
                <a:schemeClr val="tx1"/>
              </a:buClr>
              <a:buNone/>
            </a:pPr>
            <a:r>
              <a:rPr lang="en-US" altLang="ja-JP" sz="2400" dirty="0"/>
              <a:t>Consolidated document on Use cases and Requirements:</a:t>
            </a:r>
          </a:p>
          <a:p>
            <a:pPr marL="128579" lvl="1" indent="0">
              <a:buClr>
                <a:schemeClr val="tx1"/>
              </a:buClr>
              <a:buNone/>
            </a:pPr>
            <a:r>
              <a:rPr lang="en-US" altLang="ja-JP" sz="2400" dirty="0">
                <a:hlinkClick r:id="rId4"/>
              </a:rPr>
              <a:t>https://w3c.github.io/wot-usecases/</a:t>
            </a:r>
            <a:endParaRPr lang="en-US" altLang="ja-JP" sz="1867" dirty="0"/>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291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38</a:t>
            </a:fld>
            <a:endParaRPr lang="en-US" altLang="ja-JP" dirty="0"/>
          </a:p>
        </p:txBody>
      </p:sp>
      <p:sp>
        <p:nvSpPr>
          <p:cNvPr id="2" name="Title 1"/>
          <p:cNvSpPr txBox="1">
            <a:spLocks noGrp="1"/>
          </p:cNvSpPr>
          <p:nvPr>
            <p:ph type="title" idx="4294967295"/>
          </p:nvPr>
        </p:nvSpPr>
        <p:spPr>
          <a:xfrm>
            <a:off x="331657" y="41798"/>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err="1"/>
              <a:t>WoT</a:t>
            </a:r>
            <a:r>
              <a:rPr lang="en-US" altLang="ja-JP" sz="4267" dirty="0"/>
              <a:t> Positioning </a:t>
            </a:r>
            <a:br>
              <a:rPr lang="en-US" altLang="ja-JP" sz="4267" dirty="0"/>
            </a:br>
            <a:r>
              <a:rPr lang="en-US" altLang="ja-JP" sz="3200" dirty="0"/>
              <a:t>― Middleware for IoT </a:t>
            </a:r>
            <a:r>
              <a:rPr lang="en-US" altLang="ja-JP" sz="3200" dirty="0" err="1"/>
              <a:t>purpses</a:t>
            </a:r>
            <a:r>
              <a:rPr lang="en-US" altLang="ja-JP" sz="3200" dirty="0"/>
              <a:t> based on the Web platform!</a:t>
            </a:r>
            <a:endParaRPr lang="en-US" sz="3200" dirty="0"/>
          </a:p>
        </p:txBody>
      </p:sp>
      <p:sp>
        <p:nvSpPr>
          <p:cNvPr id="3" name="フッター プレースホルダー 2"/>
          <p:cNvSpPr>
            <a:spLocks noGrp="1"/>
          </p:cNvSpPr>
          <p:nvPr>
            <p:ph type="ftr" sz="quarter" idx="11"/>
          </p:nvPr>
        </p:nvSpPr>
        <p:spPr/>
        <p:txBody>
          <a:bodyPr/>
          <a:lstStyle/>
          <a:p>
            <a:endParaRPr lang="en-US"/>
          </a:p>
        </p:txBody>
      </p:sp>
      <p:pic>
        <p:nvPicPr>
          <p:cNvPr id="6" name="図 5" descr="文字と写真のスクリーンショット&#10;&#10;自動的に生成された説明">
            <a:extLst>
              <a:ext uri="{FF2B5EF4-FFF2-40B4-BE49-F238E27FC236}">
                <a16:creationId xmlns:a16="http://schemas.microsoft.com/office/drawing/2014/main" id="{3226ACE3-5D61-464D-8070-D3BC1A9B161D}"/>
              </a:ext>
            </a:extLst>
          </p:cNvPr>
          <p:cNvPicPr>
            <a:picLocks noChangeAspect="1"/>
          </p:cNvPicPr>
          <p:nvPr/>
        </p:nvPicPr>
        <p:blipFill>
          <a:blip r:embed="rId3"/>
          <a:stretch>
            <a:fillRect/>
          </a:stretch>
        </p:blipFill>
        <p:spPr>
          <a:xfrm>
            <a:off x="2459027" y="1230085"/>
            <a:ext cx="7465076" cy="5138057"/>
          </a:xfrm>
          <a:prstGeom prst="rect">
            <a:avLst/>
          </a:prstGeom>
        </p:spPr>
      </p:pic>
    </p:spTree>
    <p:extLst>
      <p:ext uri="{BB962C8B-B14F-4D97-AF65-F5344CB8AC3E}">
        <p14:creationId xmlns:p14="http://schemas.microsoft.com/office/powerpoint/2010/main" val="1440402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39</a:t>
            </a:fld>
            <a:endParaRPr lang="en-US" altLang="ja-JP" dirty="0"/>
          </a:p>
        </p:txBody>
      </p:sp>
      <p:sp>
        <p:nvSpPr>
          <p:cNvPr id="2" name="Title 1"/>
          <p:cNvSpPr txBox="1">
            <a:spLocks noGrp="1"/>
          </p:cNvSpPr>
          <p:nvPr>
            <p:ph type="title" idx="4294967295"/>
          </p:nvPr>
        </p:nvSpPr>
        <p:spPr>
          <a:xfrm>
            <a:off x="331657" y="209351"/>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80000"/>
              </a:lnSpc>
              <a:buNone/>
            </a:pPr>
            <a:r>
              <a:rPr lang="en-US" altLang="ja-JP" sz="4267" dirty="0"/>
              <a:t>Categorization of the use cases</a:t>
            </a:r>
            <a:br>
              <a:rPr lang="en-US" altLang="ja-JP" sz="4267" dirty="0"/>
            </a:br>
            <a:r>
              <a:rPr lang="en-US" altLang="ja-JP" sz="3200" dirty="0"/>
              <a:t>- collaborative work with related WGs and SDOs</a:t>
            </a:r>
            <a:endParaRPr lang="en-US" sz="3200" dirty="0"/>
          </a:p>
        </p:txBody>
      </p:sp>
      <p:sp>
        <p:nvSpPr>
          <p:cNvPr id="6" name="Content Placeholder 2"/>
          <p:cNvSpPr txBox="1">
            <a:spLocks/>
          </p:cNvSpPr>
          <p:nvPr/>
        </p:nvSpPr>
        <p:spPr>
          <a:xfrm>
            <a:off x="56707" y="1440729"/>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133" dirty="0"/>
              <a:t>Vertical (Industry-dependent)</a:t>
            </a:r>
          </a:p>
          <a:p>
            <a:pPr marL="1119155" lvl="2" indent="-457189">
              <a:buClr>
                <a:schemeClr val="tx1"/>
              </a:buClr>
            </a:pPr>
            <a:r>
              <a:rPr lang="en-US" altLang="ja-JP" sz="2133" dirty="0"/>
              <a:t>Devices and Sensors</a:t>
            </a:r>
          </a:p>
          <a:p>
            <a:pPr marL="1119155" lvl="2" indent="-457189">
              <a:buClr>
                <a:schemeClr val="tx1"/>
              </a:buClr>
            </a:pPr>
            <a:r>
              <a:rPr lang="en-US" altLang="ja-JP" sz="2133" dirty="0"/>
              <a:t>Automotive</a:t>
            </a:r>
          </a:p>
          <a:p>
            <a:pPr marL="1119155" lvl="2" indent="-457189">
              <a:buClr>
                <a:schemeClr val="tx1"/>
              </a:buClr>
            </a:pPr>
            <a:r>
              <a:rPr lang="en-US" altLang="ja-JP" sz="2133" dirty="0"/>
              <a:t>Media and Entertainment</a:t>
            </a:r>
          </a:p>
          <a:p>
            <a:pPr marL="1119155" lvl="2" indent="-457189">
              <a:buClr>
                <a:schemeClr val="tx1"/>
              </a:buClr>
            </a:pPr>
            <a:r>
              <a:rPr lang="en-US" altLang="ja-JP" sz="2133" dirty="0"/>
              <a:t>Other</a:t>
            </a:r>
            <a:r>
              <a:rPr lang="ja-JP" altLang="en-US" sz="2133" dirty="0"/>
              <a:t> </a:t>
            </a:r>
            <a:r>
              <a:rPr lang="en-US" altLang="ja-JP" sz="2133" dirty="0"/>
              <a:t>SDOs</a:t>
            </a:r>
          </a:p>
          <a:p>
            <a:pPr marL="585768" lvl="1" indent="-457189">
              <a:buClr>
                <a:schemeClr val="tx1"/>
              </a:buClr>
            </a:pPr>
            <a:r>
              <a:rPr lang="en-US" altLang="ja-JP" sz="2133" dirty="0"/>
              <a:t>Horizontal (Industry-independent)</a:t>
            </a:r>
          </a:p>
          <a:p>
            <a:pPr marL="1119155" lvl="2" indent="-457189">
              <a:buClr>
                <a:schemeClr val="tx1"/>
              </a:buClr>
            </a:pPr>
            <a:r>
              <a:rPr lang="en-US" altLang="ja-JP" sz="2133" dirty="0"/>
              <a:t>Accessibility</a:t>
            </a:r>
          </a:p>
          <a:p>
            <a:pPr marL="1119155" lvl="2" indent="-457189">
              <a:buClr>
                <a:schemeClr val="tx1"/>
              </a:buClr>
            </a:pPr>
            <a:r>
              <a:rPr lang="en-US" altLang="ja-JP" sz="2133" dirty="0"/>
              <a:t>Privacy</a:t>
            </a:r>
          </a:p>
          <a:p>
            <a:pPr marL="1119155" lvl="2" indent="-457189">
              <a:buClr>
                <a:schemeClr val="tx1"/>
              </a:buClr>
            </a:pPr>
            <a:r>
              <a:rPr lang="en-US" altLang="ja-JP" sz="2133" dirty="0"/>
              <a:t>Security</a:t>
            </a:r>
          </a:p>
          <a:p>
            <a:pPr marL="1119155" lvl="2" indent="-457189">
              <a:buClr>
                <a:schemeClr val="tx1"/>
              </a:buClr>
            </a:pPr>
            <a:r>
              <a:rPr lang="en-US" altLang="ja-JP" sz="2133" dirty="0"/>
              <a:t>Internationalization</a:t>
            </a:r>
          </a:p>
          <a:p>
            <a:pPr marL="128579" lvl="1" indent="0">
              <a:buClr>
                <a:schemeClr val="tx1"/>
              </a:buClr>
              <a:buNone/>
            </a:pPr>
            <a:endParaRPr lang="en-US" altLang="ja-JP" sz="2133" dirty="0"/>
          </a:p>
        </p:txBody>
      </p:sp>
      <p:sp>
        <p:nvSpPr>
          <p:cNvPr id="3" name="フッター プレースホルダー 2"/>
          <p:cNvSpPr>
            <a:spLocks noGrp="1"/>
          </p:cNvSpPr>
          <p:nvPr>
            <p:ph type="ftr" sz="quarter" idx="11"/>
          </p:nvPr>
        </p:nvSpPr>
        <p:spPr/>
        <p:txBody>
          <a:bodyPr/>
          <a:lstStyle/>
          <a:p>
            <a:endParaRPr lang="en-US"/>
          </a:p>
        </p:txBody>
      </p:sp>
      <p:pic>
        <p:nvPicPr>
          <p:cNvPr id="7" name="図 6" descr="スクリーンショットの画面&#10;&#10;自動的に生成された説明">
            <a:extLst>
              <a:ext uri="{FF2B5EF4-FFF2-40B4-BE49-F238E27FC236}">
                <a16:creationId xmlns:a16="http://schemas.microsoft.com/office/drawing/2014/main" id="{66A6A8E8-BB15-49DF-B2B5-EFF0A7C72295}"/>
              </a:ext>
            </a:extLst>
          </p:cNvPr>
          <p:cNvPicPr>
            <a:picLocks noChangeAspect="1"/>
          </p:cNvPicPr>
          <p:nvPr/>
        </p:nvPicPr>
        <p:blipFill>
          <a:blip r:embed="rId3"/>
          <a:stretch>
            <a:fillRect/>
          </a:stretch>
        </p:blipFill>
        <p:spPr>
          <a:xfrm>
            <a:off x="5909899" y="1266280"/>
            <a:ext cx="5991791" cy="5002696"/>
          </a:xfrm>
          <a:prstGeom prst="rect">
            <a:avLst/>
          </a:prstGeom>
        </p:spPr>
      </p:pic>
    </p:spTree>
    <p:extLst>
      <p:ext uri="{BB962C8B-B14F-4D97-AF65-F5344CB8AC3E}">
        <p14:creationId xmlns:p14="http://schemas.microsoft.com/office/powerpoint/2010/main" val="8676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Web</a:t>
            </a:r>
            <a:r>
              <a:rPr kumimoji="1" lang="ja-JP" altLang="en-US" dirty="0"/>
              <a:t> </a:t>
            </a:r>
            <a:r>
              <a:rPr kumimoji="1" lang="en-US" altLang="ja-JP" dirty="0"/>
              <a:t>technology available everywhere</a:t>
            </a:r>
            <a:endParaRPr kumimoji="1" lang="ja-JP" altLang="en-US" dirty="0"/>
          </a:p>
        </p:txBody>
      </p:sp>
      <p:sp>
        <p:nvSpPr>
          <p:cNvPr id="85" name="テキスト ボックス 84"/>
          <p:cNvSpPr txBox="1"/>
          <p:nvPr/>
        </p:nvSpPr>
        <p:spPr>
          <a:xfrm>
            <a:off x="2416055" y="8782421"/>
            <a:ext cx="1410964" cy="256545"/>
          </a:xfrm>
          <a:prstGeom prst="rect">
            <a:avLst/>
          </a:prstGeom>
          <a:noFill/>
        </p:spPr>
        <p:txBody>
          <a:bodyPr wrap="none" rtlCol="0">
            <a:spAutoFit/>
          </a:bodyPr>
          <a:lstStyle/>
          <a:p>
            <a:r>
              <a:rPr lang="ja-JP" altLang="en-US" sz="1067" b="1" dirty="0"/>
              <a:t>デジタルサイネージ</a:t>
            </a:r>
            <a:endParaRPr kumimoji="1" lang="ja-JP" altLang="en-US" sz="1067" b="1" dirty="0"/>
          </a:p>
        </p:txBody>
      </p:sp>
      <p:grpSp>
        <p:nvGrpSpPr>
          <p:cNvPr id="98" name="グループ化 97"/>
          <p:cNvGrpSpPr/>
          <p:nvPr/>
        </p:nvGrpSpPr>
        <p:grpSpPr>
          <a:xfrm>
            <a:off x="2396173" y="1200354"/>
            <a:ext cx="7066151" cy="5050796"/>
            <a:chOff x="72482" y="2333612"/>
            <a:chExt cx="4676158" cy="4289262"/>
          </a:xfrm>
        </p:grpSpPr>
        <p:grpSp>
          <p:nvGrpSpPr>
            <p:cNvPr id="79" name="グループ化 78"/>
            <p:cNvGrpSpPr/>
            <p:nvPr/>
          </p:nvGrpSpPr>
          <p:grpSpPr>
            <a:xfrm>
              <a:off x="72482" y="2333612"/>
              <a:ext cx="4676158" cy="4289262"/>
              <a:chOff x="4970639" y="2302750"/>
              <a:chExt cx="4727711" cy="4133008"/>
            </a:xfrm>
          </p:grpSpPr>
          <p:pic>
            <p:nvPicPr>
              <p:cNvPr id="81" name="図 80"/>
              <p:cNvPicPr>
                <a:picLocks noChangeAspect="1"/>
              </p:cNvPicPr>
              <p:nvPr/>
            </p:nvPicPr>
            <p:blipFill>
              <a:blip r:embed="rId3"/>
              <a:stretch>
                <a:fillRect/>
              </a:stretch>
            </p:blipFill>
            <p:spPr>
              <a:xfrm>
                <a:off x="4970639" y="2302750"/>
                <a:ext cx="4727711" cy="2986336"/>
              </a:xfrm>
              <a:prstGeom prst="rect">
                <a:avLst/>
              </a:prstGeom>
            </p:spPr>
          </p:pic>
          <p:pic>
            <p:nvPicPr>
              <p:cNvPr id="82" name="Picture 8" descr="MCj043163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855" y="4827916"/>
                <a:ext cx="9223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82"/>
              <p:cNvPicPr>
                <a:picLocks noChangeAspect="1"/>
              </p:cNvPicPr>
              <p:nvPr/>
            </p:nvPicPr>
            <p:blipFill>
              <a:blip r:embed="rId5"/>
              <a:stretch>
                <a:fillRect/>
              </a:stretch>
            </p:blipFill>
            <p:spPr>
              <a:xfrm>
                <a:off x="8198137" y="5096971"/>
                <a:ext cx="987343" cy="770525"/>
              </a:xfrm>
              <a:prstGeom prst="rect">
                <a:avLst/>
              </a:prstGeom>
            </p:spPr>
          </p:pic>
          <p:pic>
            <p:nvPicPr>
              <p:cNvPr id="80" name="図 79"/>
              <p:cNvPicPr>
                <a:picLocks noChangeAspect="1"/>
              </p:cNvPicPr>
              <p:nvPr/>
            </p:nvPicPr>
            <p:blipFill>
              <a:blip r:embed="rId6"/>
              <a:stretch>
                <a:fillRect/>
              </a:stretch>
            </p:blipFill>
            <p:spPr>
              <a:xfrm>
                <a:off x="6640961" y="5157451"/>
                <a:ext cx="1278307" cy="1278307"/>
              </a:xfrm>
              <a:prstGeom prst="rect">
                <a:avLst/>
              </a:prstGeom>
            </p:spPr>
          </p:pic>
        </p:grpSp>
        <p:sp>
          <p:nvSpPr>
            <p:cNvPr id="84" name="テキスト ボックス 83"/>
            <p:cNvSpPr txBox="1"/>
            <p:nvPr/>
          </p:nvSpPr>
          <p:spPr>
            <a:xfrm>
              <a:off x="3523088" y="6008852"/>
              <a:ext cx="420296" cy="217864"/>
            </a:xfrm>
            <a:prstGeom prst="rect">
              <a:avLst/>
            </a:prstGeom>
            <a:noFill/>
          </p:spPr>
          <p:txBody>
            <a:bodyPr wrap="none" rtlCol="0">
              <a:spAutoFit/>
            </a:bodyPr>
            <a:lstStyle/>
            <a:p>
              <a:r>
                <a:rPr kumimoji="1" lang="en-US" altLang="ja-JP" sz="1067" b="1" dirty="0"/>
                <a:t>E-books</a:t>
              </a:r>
              <a:endParaRPr kumimoji="1" lang="ja-JP" altLang="en-US" sz="1067" b="1" dirty="0"/>
            </a:p>
          </p:txBody>
        </p:sp>
        <p:sp>
          <p:nvSpPr>
            <p:cNvPr id="86" name="テキスト ボックス 85"/>
            <p:cNvSpPr txBox="1"/>
            <p:nvPr/>
          </p:nvSpPr>
          <p:spPr>
            <a:xfrm>
              <a:off x="921135" y="5692979"/>
              <a:ext cx="253747" cy="217864"/>
            </a:xfrm>
            <a:prstGeom prst="rect">
              <a:avLst/>
            </a:prstGeom>
            <a:noFill/>
          </p:spPr>
          <p:txBody>
            <a:bodyPr wrap="none" rtlCol="0">
              <a:spAutoFit/>
            </a:bodyPr>
            <a:lstStyle/>
            <a:p>
              <a:r>
                <a:rPr lang="en-US" altLang="ja-JP" sz="1067" b="1" dirty="0"/>
                <a:t>PCs</a:t>
              </a:r>
              <a:endParaRPr kumimoji="1" lang="ja-JP" altLang="en-US" sz="1067" b="1" dirty="0"/>
            </a:p>
          </p:txBody>
        </p:sp>
        <p:sp>
          <p:nvSpPr>
            <p:cNvPr id="87" name="テキスト ボックス 86"/>
            <p:cNvSpPr txBox="1"/>
            <p:nvPr/>
          </p:nvSpPr>
          <p:spPr>
            <a:xfrm>
              <a:off x="722867" y="4653957"/>
              <a:ext cx="523195" cy="217864"/>
            </a:xfrm>
            <a:prstGeom prst="rect">
              <a:avLst/>
            </a:prstGeom>
            <a:noFill/>
          </p:spPr>
          <p:txBody>
            <a:bodyPr wrap="none" rtlCol="0">
              <a:spAutoFit/>
            </a:bodyPr>
            <a:lstStyle/>
            <a:p>
              <a:r>
                <a:rPr kumimoji="1" lang="en-US" altLang="ja-JP" sz="1067" b="1" dirty="0"/>
                <a:t>IVI</a:t>
              </a:r>
              <a:r>
                <a:rPr kumimoji="1" lang="ja-JP" altLang="en-US" sz="1067" b="1" dirty="0"/>
                <a:t> </a:t>
              </a:r>
              <a:r>
                <a:rPr kumimoji="1" lang="en-US" altLang="ja-JP" sz="1067" b="1" dirty="0"/>
                <a:t>devices</a:t>
              </a:r>
              <a:endParaRPr kumimoji="1" lang="ja-JP" altLang="en-US" sz="1067" b="1" dirty="0"/>
            </a:p>
          </p:txBody>
        </p:sp>
        <p:sp>
          <p:nvSpPr>
            <p:cNvPr id="88" name="テキスト ボックス 87"/>
            <p:cNvSpPr txBox="1"/>
            <p:nvPr/>
          </p:nvSpPr>
          <p:spPr>
            <a:xfrm>
              <a:off x="519367" y="3780360"/>
              <a:ext cx="719447" cy="217864"/>
            </a:xfrm>
            <a:prstGeom prst="rect">
              <a:avLst/>
            </a:prstGeom>
            <a:noFill/>
          </p:spPr>
          <p:txBody>
            <a:bodyPr wrap="none" rtlCol="0">
              <a:spAutoFit/>
            </a:bodyPr>
            <a:lstStyle/>
            <a:p>
              <a:r>
                <a:rPr kumimoji="1" lang="en-US" altLang="ja-JP" sz="1067" b="1" dirty="0"/>
                <a:t>Video</a:t>
              </a:r>
              <a:r>
                <a:rPr kumimoji="1" lang="ja-JP" altLang="en-US" sz="1067" b="1" dirty="0"/>
                <a:t> </a:t>
              </a:r>
              <a:r>
                <a:rPr kumimoji="1" lang="en-US" altLang="ja-JP" sz="1067" b="1" dirty="0"/>
                <a:t>recorders</a:t>
              </a:r>
              <a:endParaRPr kumimoji="1" lang="ja-JP" altLang="en-US" sz="1067" b="1" dirty="0"/>
            </a:p>
          </p:txBody>
        </p:sp>
        <p:sp>
          <p:nvSpPr>
            <p:cNvPr id="89" name="テキスト ボックス 88"/>
            <p:cNvSpPr txBox="1"/>
            <p:nvPr/>
          </p:nvSpPr>
          <p:spPr>
            <a:xfrm>
              <a:off x="1702939" y="3148514"/>
              <a:ext cx="395897" cy="217864"/>
            </a:xfrm>
            <a:prstGeom prst="rect">
              <a:avLst/>
            </a:prstGeom>
            <a:noFill/>
          </p:spPr>
          <p:txBody>
            <a:bodyPr wrap="none" rtlCol="0">
              <a:spAutoFit/>
            </a:bodyPr>
            <a:lstStyle/>
            <a:p>
              <a:r>
                <a:rPr kumimoji="1" lang="en-US" altLang="ja-JP" sz="1067" b="1" dirty="0"/>
                <a:t>Tablets</a:t>
              </a:r>
              <a:endParaRPr kumimoji="1" lang="ja-JP" altLang="en-US" sz="1067" b="1" dirty="0"/>
            </a:p>
          </p:txBody>
        </p:sp>
        <p:sp>
          <p:nvSpPr>
            <p:cNvPr id="90" name="テキスト ボックス 89"/>
            <p:cNvSpPr txBox="1"/>
            <p:nvPr/>
          </p:nvSpPr>
          <p:spPr>
            <a:xfrm>
              <a:off x="1220557" y="3286236"/>
              <a:ext cx="296180" cy="217864"/>
            </a:xfrm>
            <a:prstGeom prst="rect">
              <a:avLst/>
            </a:prstGeom>
            <a:noFill/>
          </p:spPr>
          <p:txBody>
            <a:bodyPr wrap="none" rtlCol="0">
              <a:spAutoFit/>
            </a:bodyPr>
            <a:lstStyle/>
            <a:p>
              <a:r>
                <a:rPr kumimoji="1" lang="en-US" altLang="ja-JP" sz="1067" b="1" dirty="0"/>
                <a:t>STBs</a:t>
              </a:r>
              <a:endParaRPr kumimoji="1" lang="ja-JP" altLang="en-US" sz="1067" b="1" dirty="0"/>
            </a:p>
          </p:txBody>
        </p:sp>
        <p:sp>
          <p:nvSpPr>
            <p:cNvPr id="91" name="テキスト ボックス 90"/>
            <p:cNvSpPr txBox="1"/>
            <p:nvPr/>
          </p:nvSpPr>
          <p:spPr>
            <a:xfrm>
              <a:off x="2040298" y="2988309"/>
              <a:ext cx="622912" cy="217864"/>
            </a:xfrm>
            <a:prstGeom prst="rect">
              <a:avLst/>
            </a:prstGeom>
            <a:noFill/>
          </p:spPr>
          <p:txBody>
            <a:bodyPr wrap="none" rtlCol="0">
              <a:spAutoFit/>
            </a:bodyPr>
            <a:lstStyle/>
            <a:p>
              <a:r>
                <a:rPr kumimoji="1" lang="en-US" altLang="ja-JP" sz="1067" b="1" dirty="0"/>
                <a:t>Smartphones</a:t>
              </a:r>
              <a:endParaRPr kumimoji="1" lang="ja-JP" altLang="en-US" sz="1067" b="1" dirty="0"/>
            </a:p>
          </p:txBody>
        </p:sp>
        <p:sp>
          <p:nvSpPr>
            <p:cNvPr id="92" name="テキスト ボックス 91"/>
            <p:cNvSpPr txBox="1"/>
            <p:nvPr/>
          </p:nvSpPr>
          <p:spPr>
            <a:xfrm>
              <a:off x="2653055" y="3086535"/>
              <a:ext cx="491371" cy="217864"/>
            </a:xfrm>
            <a:prstGeom prst="rect">
              <a:avLst/>
            </a:prstGeom>
            <a:noFill/>
          </p:spPr>
          <p:txBody>
            <a:bodyPr wrap="none" rtlCol="0">
              <a:spAutoFit/>
            </a:bodyPr>
            <a:lstStyle/>
            <a:p>
              <a:r>
                <a:rPr kumimoji="1" lang="en-US" altLang="ja-JP" sz="1067" b="1" dirty="0"/>
                <a:t>IP phones</a:t>
              </a:r>
              <a:endParaRPr kumimoji="1" lang="ja-JP" altLang="en-US" sz="1067" b="1" dirty="0"/>
            </a:p>
          </p:txBody>
        </p:sp>
        <p:sp>
          <p:nvSpPr>
            <p:cNvPr id="93" name="テキスト ボックス 92"/>
            <p:cNvSpPr txBox="1"/>
            <p:nvPr/>
          </p:nvSpPr>
          <p:spPr>
            <a:xfrm>
              <a:off x="3228010" y="3275900"/>
              <a:ext cx="382107" cy="217864"/>
            </a:xfrm>
            <a:prstGeom prst="rect">
              <a:avLst/>
            </a:prstGeom>
            <a:noFill/>
          </p:spPr>
          <p:txBody>
            <a:bodyPr wrap="none" rtlCol="0">
              <a:spAutoFit/>
            </a:bodyPr>
            <a:lstStyle/>
            <a:p>
              <a:r>
                <a:rPr kumimoji="1" lang="en-US" altLang="ja-JP" sz="1067" b="1" dirty="0"/>
                <a:t>Printer</a:t>
              </a:r>
              <a:endParaRPr kumimoji="1" lang="ja-JP" altLang="en-US" sz="1067" b="1" dirty="0"/>
            </a:p>
          </p:txBody>
        </p:sp>
        <p:sp>
          <p:nvSpPr>
            <p:cNvPr id="94" name="テキスト ボックス 93"/>
            <p:cNvSpPr txBox="1"/>
            <p:nvPr/>
          </p:nvSpPr>
          <p:spPr>
            <a:xfrm>
              <a:off x="3618228" y="4669393"/>
              <a:ext cx="642006" cy="217864"/>
            </a:xfrm>
            <a:prstGeom prst="rect">
              <a:avLst/>
            </a:prstGeom>
            <a:noFill/>
          </p:spPr>
          <p:txBody>
            <a:bodyPr wrap="none" rtlCol="0">
              <a:spAutoFit/>
            </a:bodyPr>
            <a:lstStyle/>
            <a:p>
              <a:r>
                <a:rPr kumimoji="1" lang="en-US" altLang="ja-JP" sz="1067" b="1" dirty="0"/>
                <a:t>Game</a:t>
              </a:r>
              <a:r>
                <a:rPr kumimoji="1" lang="ja-JP" altLang="en-US" sz="1067" b="1" dirty="0"/>
                <a:t> </a:t>
              </a:r>
              <a:r>
                <a:rPr kumimoji="1" lang="en-US" altLang="ja-JP" sz="1067" b="1" dirty="0"/>
                <a:t>devices</a:t>
              </a:r>
              <a:endParaRPr kumimoji="1" lang="ja-JP" altLang="en-US" sz="1067" b="1" dirty="0"/>
            </a:p>
          </p:txBody>
        </p:sp>
        <p:sp>
          <p:nvSpPr>
            <p:cNvPr id="95" name="テキスト ボックス 94"/>
            <p:cNvSpPr txBox="1"/>
            <p:nvPr/>
          </p:nvSpPr>
          <p:spPr>
            <a:xfrm>
              <a:off x="3691465" y="3908968"/>
              <a:ext cx="532743" cy="217864"/>
            </a:xfrm>
            <a:prstGeom prst="rect">
              <a:avLst/>
            </a:prstGeom>
            <a:noFill/>
          </p:spPr>
          <p:txBody>
            <a:bodyPr wrap="none" rtlCol="0">
              <a:spAutoFit/>
            </a:bodyPr>
            <a:lstStyle/>
            <a:p>
              <a:r>
                <a:rPr kumimoji="1" lang="en-US" altLang="ja-JP" sz="1067" b="1" dirty="0"/>
                <a:t>Videocams</a:t>
              </a:r>
              <a:endParaRPr kumimoji="1" lang="ja-JP" altLang="en-US" sz="1067" b="1" dirty="0"/>
            </a:p>
          </p:txBody>
        </p:sp>
        <p:sp>
          <p:nvSpPr>
            <p:cNvPr id="96" name="テキスト ボックス 95"/>
            <p:cNvSpPr txBox="1"/>
            <p:nvPr/>
          </p:nvSpPr>
          <p:spPr>
            <a:xfrm>
              <a:off x="2294501" y="5052291"/>
              <a:ext cx="255869" cy="217864"/>
            </a:xfrm>
            <a:prstGeom prst="rect">
              <a:avLst/>
            </a:prstGeom>
            <a:noFill/>
          </p:spPr>
          <p:txBody>
            <a:bodyPr wrap="none" rtlCol="0">
              <a:spAutoFit/>
            </a:bodyPr>
            <a:lstStyle/>
            <a:p>
              <a:r>
                <a:rPr kumimoji="1" lang="en-US" altLang="ja-JP" sz="1067" b="1" dirty="0"/>
                <a:t>TVs</a:t>
              </a:r>
              <a:endParaRPr kumimoji="1" lang="ja-JP" altLang="en-US" sz="1067" b="1" dirty="0"/>
            </a:p>
          </p:txBody>
        </p:sp>
      </p:grpSp>
      <p:sp>
        <p:nvSpPr>
          <p:cNvPr id="2" name="テキスト ボックス 1">
            <a:extLst>
              <a:ext uri="{FF2B5EF4-FFF2-40B4-BE49-F238E27FC236}">
                <a16:creationId xmlns:a16="http://schemas.microsoft.com/office/drawing/2014/main" id="{928BD43D-739B-44EF-99E7-E738030F137E}"/>
              </a:ext>
            </a:extLst>
          </p:cNvPr>
          <p:cNvSpPr txBox="1"/>
          <p:nvPr/>
        </p:nvSpPr>
        <p:spPr>
          <a:xfrm>
            <a:off x="5321460" y="6155690"/>
            <a:ext cx="1063112" cy="256545"/>
          </a:xfrm>
          <a:prstGeom prst="rect">
            <a:avLst/>
          </a:prstGeom>
          <a:noFill/>
        </p:spPr>
        <p:txBody>
          <a:bodyPr wrap="none" rtlCol="0">
            <a:spAutoFit/>
          </a:bodyPr>
          <a:lstStyle/>
          <a:p>
            <a:r>
              <a:rPr kumimoji="1" lang="en-US" altLang="ja-JP" sz="1067" b="1"/>
              <a:t>Digital</a:t>
            </a:r>
            <a:r>
              <a:rPr kumimoji="1" lang="ja-JP" altLang="en-US" sz="1067" b="1" dirty="0"/>
              <a:t> </a:t>
            </a:r>
            <a:r>
              <a:rPr kumimoji="1" lang="en-US" altLang="ja-JP" sz="1067" b="1" dirty="0"/>
              <a:t>signages</a:t>
            </a:r>
            <a:endParaRPr kumimoji="1" lang="ja-JP" altLang="en-US" sz="1067" b="1" dirty="0"/>
          </a:p>
        </p:txBody>
      </p:sp>
    </p:spTree>
    <p:extLst>
      <p:ext uri="{BB962C8B-B14F-4D97-AF65-F5344CB8AC3E}">
        <p14:creationId xmlns:p14="http://schemas.microsoft.com/office/powerpoint/2010/main" val="258935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40</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Vertical ones</a:t>
            </a:r>
            <a:br>
              <a:rPr lang="en-US" altLang="ja-JP" sz="4267" dirty="0"/>
            </a:br>
            <a:endParaRPr lang="en-US" sz="3200" dirty="0"/>
          </a:p>
        </p:txBody>
      </p:sp>
      <p:sp>
        <p:nvSpPr>
          <p:cNvPr id="6" name="Content Placeholder 2"/>
          <p:cNvSpPr txBox="1">
            <a:spLocks/>
          </p:cNvSpPr>
          <p:nvPr/>
        </p:nvSpPr>
        <p:spPr>
          <a:xfrm>
            <a:off x="56708" y="1136201"/>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TV industry</a:t>
            </a:r>
          </a:p>
          <a:p>
            <a:pPr marL="1119155" lvl="2" indent="-457189">
              <a:buClr>
                <a:schemeClr val="tx1"/>
              </a:buClr>
            </a:pPr>
            <a:r>
              <a:rPr lang="en-US" altLang="ja-JP" sz="2667" dirty="0"/>
              <a:t>Media distribution</a:t>
            </a:r>
          </a:p>
          <a:p>
            <a:pPr marL="1119155" lvl="2" indent="-457189">
              <a:buClr>
                <a:schemeClr val="tx1"/>
              </a:buClr>
            </a:pPr>
            <a:r>
              <a:rPr lang="en-US" altLang="ja-JP" sz="2667" dirty="0"/>
              <a:t>Multi-program collaboration</a:t>
            </a:r>
          </a:p>
          <a:p>
            <a:pPr marL="1119155" lvl="2" indent="-457189">
              <a:buClr>
                <a:schemeClr val="tx1"/>
              </a:buClr>
            </a:pPr>
            <a:r>
              <a:rPr lang="en-US" altLang="ja-JP" sz="2667" dirty="0"/>
              <a:t>AR/VR</a:t>
            </a:r>
          </a:p>
          <a:p>
            <a:pPr marL="585768" lvl="1" indent="-457189">
              <a:buClr>
                <a:schemeClr val="tx1"/>
              </a:buClr>
            </a:pPr>
            <a:r>
              <a:rPr lang="en-US" altLang="ja-JP" sz="2667" dirty="0"/>
              <a:t>Smart</a:t>
            </a:r>
            <a:r>
              <a:rPr lang="ja-JP" altLang="en-US" sz="2667" dirty="0"/>
              <a:t> </a:t>
            </a:r>
            <a:r>
              <a:rPr lang="en-US" altLang="ja-JP" sz="2667" dirty="0"/>
              <a:t>agriculture</a:t>
            </a:r>
          </a:p>
          <a:p>
            <a:pPr marL="1119155" lvl="2" indent="-457189">
              <a:buClr>
                <a:schemeClr val="tx1"/>
              </a:buClr>
            </a:pPr>
            <a:r>
              <a:rPr lang="en-US" altLang="ja-JP" sz="2667" dirty="0"/>
              <a:t>Plastic</a:t>
            </a:r>
            <a:r>
              <a:rPr lang="ja-JP" altLang="en-US" sz="2667" dirty="0"/>
              <a:t> </a:t>
            </a:r>
            <a:r>
              <a:rPr lang="en-US" altLang="ja-JP" sz="2667" dirty="0"/>
              <a:t>greenhouse</a:t>
            </a:r>
          </a:p>
          <a:p>
            <a:pPr marL="1119155" lvl="2" indent="-457189">
              <a:buClr>
                <a:schemeClr val="tx1"/>
              </a:buClr>
            </a:pPr>
            <a:r>
              <a:rPr lang="en-US" altLang="ja-JP" sz="2667" dirty="0" err="1"/>
              <a:t>Openfield</a:t>
            </a:r>
            <a:r>
              <a:rPr lang="ja-JP" altLang="en-US" sz="2667" dirty="0"/>
              <a:t> </a:t>
            </a:r>
            <a:r>
              <a:rPr lang="en-US" altLang="ja-JP" sz="2667" dirty="0"/>
              <a:t>management</a:t>
            </a:r>
          </a:p>
          <a:p>
            <a:pPr marL="1119155" lvl="2" indent="-457189">
              <a:buClr>
                <a:schemeClr val="tx1"/>
              </a:buClr>
            </a:pPr>
            <a:r>
              <a:rPr lang="en-US" altLang="ja-JP" sz="2667" dirty="0"/>
              <a:t>Smart water management</a:t>
            </a:r>
          </a:p>
          <a:p>
            <a:pPr marL="585768" lvl="1" indent="-457189">
              <a:buClr>
                <a:schemeClr val="tx1"/>
              </a:buClr>
            </a:pPr>
            <a:r>
              <a:rPr lang="en-US" altLang="ja-JP" sz="2667" dirty="0"/>
              <a:t>Smart</a:t>
            </a:r>
            <a:r>
              <a:rPr lang="ja-JP" altLang="en-US" sz="2667" dirty="0"/>
              <a:t> </a:t>
            </a:r>
            <a:r>
              <a:rPr lang="en-US" altLang="ja-JP" sz="2667" dirty="0"/>
              <a:t>building</a:t>
            </a:r>
          </a:p>
          <a:p>
            <a:pPr marL="1119155" lvl="2" indent="-457189">
              <a:buClr>
                <a:schemeClr val="tx1"/>
              </a:buClr>
            </a:pPr>
            <a:r>
              <a:rPr lang="en-US" altLang="ja-JP" sz="2667" dirty="0"/>
              <a:t>Sensors</a:t>
            </a:r>
          </a:p>
          <a:p>
            <a:pPr marL="1119155" lvl="2" indent="-457189">
              <a:buClr>
                <a:schemeClr val="tx1"/>
              </a:buClr>
            </a:pPr>
            <a:r>
              <a:rPr lang="en-US" altLang="ja-JP" sz="2667" dirty="0"/>
              <a:t>Maintenance</a:t>
            </a:r>
          </a:p>
          <a:p>
            <a:pPr marL="128579" lvl="1" indent="0">
              <a:buClr>
                <a:schemeClr val="tx1"/>
              </a:buClr>
              <a:buNone/>
            </a:pP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
        <p:nvSpPr>
          <p:cNvPr id="7" name="Content Placeholder 2">
            <a:extLst>
              <a:ext uri="{FF2B5EF4-FFF2-40B4-BE49-F238E27FC236}">
                <a16:creationId xmlns:a16="http://schemas.microsoft.com/office/drawing/2014/main" id="{FD938323-9A05-467F-B56C-253FD82A5D81}"/>
              </a:ext>
            </a:extLst>
          </p:cNvPr>
          <p:cNvSpPr txBox="1">
            <a:spLocks/>
          </p:cNvSpPr>
          <p:nvPr/>
        </p:nvSpPr>
        <p:spPr>
          <a:xfrm>
            <a:off x="6201897" y="1151626"/>
            <a:ext cx="6957552"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buClr>
                <a:schemeClr val="tx1"/>
              </a:buClr>
            </a:pPr>
            <a:r>
              <a:rPr lang="en-US" altLang="ja-JP" sz="2667" dirty="0"/>
              <a:t>Smart</a:t>
            </a:r>
            <a:r>
              <a:rPr lang="ja-JP" altLang="en-US" sz="2667" dirty="0"/>
              <a:t> </a:t>
            </a:r>
            <a:r>
              <a:rPr lang="en-US" altLang="ja-JP" sz="2667" dirty="0"/>
              <a:t>city</a:t>
            </a:r>
          </a:p>
          <a:p>
            <a:pPr marL="1119155" lvl="2" indent="-457189">
              <a:buClr>
                <a:schemeClr val="tx1"/>
              </a:buClr>
            </a:pPr>
            <a:r>
              <a:rPr lang="en-US" altLang="ja-JP" sz="2667" dirty="0"/>
              <a:t>IoT</a:t>
            </a:r>
            <a:r>
              <a:rPr lang="ja-JP" altLang="en-US" sz="2667" dirty="0"/>
              <a:t> </a:t>
            </a:r>
            <a:r>
              <a:rPr lang="en-US" altLang="ja-JP" sz="2667" dirty="0"/>
              <a:t>mashup</a:t>
            </a:r>
          </a:p>
          <a:p>
            <a:pPr marL="1119155" lvl="2" indent="-457189">
              <a:buClr>
                <a:schemeClr val="tx1"/>
              </a:buClr>
            </a:pPr>
            <a:r>
              <a:rPr lang="en-US" altLang="ja-JP" sz="2667" dirty="0"/>
              <a:t>Geolocation</a:t>
            </a:r>
          </a:p>
          <a:p>
            <a:pPr marL="1119155" lvl="2" indent="-457189">
              <a:buClr>
                <a:schemeClr val="tx1"/>
              </a:buClr>
            </a:pPr>
            <a:r>
              <a:rPr lang="en-US" altLang="ja-JP" sz="2667" dirty="0"/>
              <a:t>Healthcare</a:t>
            </a:r>
          </a:p>
          <a:p>
            <a:pPr marL="585768" lvl="1" indent="-457189">
              <a:buClr>
                <a:schemeClr val="tx1"/>
              </a:buClr>
            </a:pPr>
            <a:r>
              <a:rPr lang="en-US" altLang="ja-JP" sz="2667" dirty="0"/>
              <a:t>Others</a:t>
            </a:r>
          </a:p>
          <a:p>
            <a:pPr marL="1119155" lvl="2" indent="-457189">
              <a:buClr>
                <a:schemeClr val="tx1"/>
              </a:buClr>
            </a:pPr>
            <a:r>
              <a:rPr lang="en-US" altLang="ja-JP" sz="2667" dirty="0"/>
              <a:t>Retail</a:t>
            </a:r>
          </a:p>
          <a:p>
            <a:pPr marL="1119155" lvl="2" indent="-457189">
              <a:buClr>
                <a:schemeClr val="tx1"/>
              </a:buClr>
            </a:pPr>
            <a:r>
              <a:rPr lang="en-US" altLang="ja-JP" sz="2667" dirty="0"/>
              <a:t>Traffic</a:t>
            </a:r>
          </a:p>
          <a:p>
            <a:pPr marL="1119155" lvl="2" indent="-457189">
              <a:buClr>
                <a:schemeClr val="tx1"/>
              </a:buClr>
            </a:pPr>
            <a:r>
              <a:rPr lang="en-US" altLang="ja-JP" sz="2667" dirty="0" err="1"/>
              <a:t>Smartgrid</a:t>
            </a:r>
            <a:endParaRPr lang="en-US" altLang="ja-JP" sz="2667" dirty="0"/>
          </a:p>
          <a:p>
            <a:pPr marL="1119155" lvl="2" indent="-457189">
              <a:buClr>
                <a:schemeClr val="tx1"/>
              </a:buClr>
            </a:pPr>
            <a:r>
              <a:rPr lang="en-US" altLang="ja-JP" sz="2667" dirty="0"/>
              <a:t>Education</a:t>
            </a:r>
          </a:p>
          <a:p>
            <a:pPr marL="1119155" lvl="2" indent="-457189">
              <a:buClr>
                <a:schemeClr val="tx1"/>
              </a:buClr>
            </a:pPr>
            <a:r>
              <a:rPr lang="en-US" altLang="ja-JP" sz="2667" dirty="0"/>
              <a:t>Medical care</a:t>
            </a:r>
            <a:endParaRPr lang="en-US" altLang="ja-JP" sz="2667" dirty="0">
              <a:solidFill>
                <a:srgbClr val="FF0000"/>
              </a:solidFill>
            </a:endParaRPr>
          </a:p>
        </p:txBody>
      </p:sp>
    </p:spTree>
    <p:extLst>
      <p:ext uri="{BB962C8B-B14F-4D97-AF65-F5344CB8AC3E}">
        <p14:creationId xmlns:p14="http://schemas.microsoft.com/office/powerpoint/2010/main" val="241352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41</a:t>
            </a:fld>
            <a:endParaRPr lang="en-US" altLang="ja-JP" dirty="0"/>
          </a:p>
        </p:txBody>
      </p:sp>
      <p:sp>
        <p:nvSpPr>
          <p:cNvPr id="2" name="Title 1"/>
          <p:cNvSpPr txBox="1">
            <a:spLocks noGrp="1"/>
          </p:cNvSpPr>
          <p:nvPr>
            <p:ph type="title" idx="4294967295"/>
          </p:nvPr>
        </p:nvSpPr>
        <p:spPr>
          <a:xfrm>
            <a:off x="331657" y="233185"/>
            <a:ext cx="11740484" cy="937684"/>
          </a:xfrm>
        </p:spPr>
        <p:txBody>
          <a:bodyPr>
            <a:normAutofit fontScale="9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4267" dirty="0"/>
              <a:t>Use cases – Horizontal ones</a:t>
            </a:r>
            <a:br>
              <a:rPr lang="en-US" altLang="ja-JP" sz="4267" dirty="0"/>
            </a:br>
            <a:endParaRPr lang="en-US" sz="3200" dirty="0"/>
          </a:p>
        </p:txBody>
      </p:sp>
      <p:sp>
        <p:nvSpPr>
          <p:cNvPr id="6" name="Content Placeholder 2"/>
          <p:cNvSpPr txBox="1">
            <a:spLocks/>
          </p:cNvSpPr>
          <p:nvPr/>
        </p:nvSpPr>
        <p:spPr>
          <a:xfrm>
            <a:off x="557749" y="1128357"/>
            <a:ext cx="11950996"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585768" lvl="1" indent="-457189">
              <a:lnSpc>
                <a:spcPct val="120000"/>
              </a:lnSpc>
              <a:buClr>
                <a:schemeClr val="tx1"/>
              </a:buClr>
            </a:pPr>
            <a:r>
              <a:rPr lang="en-US" altLang="ja-JP" sz="2667" dirty="0"/>
              <a:t>Digital</a:t>
            </a:r>
            <a:r>
              <a:rPr lang="ja-JP" altLang="en-US" sz="2667" dirty="0"/>
              <a:t> </a:t>
            </a:r>
            <a:r>
              <a:rPr lang="en-US" altLang="ja-JP" sz="2667" dirty="0"/>
              <a:t>twins</a:t>
            </a:r>
          </a:p>
          <a:p>
            <a:pPr marL="585768" lvl="1" indent="-457189">
              <a:lnSpc>
                <a:spcPct val="120000"/>
              </a:lnSpc>
              <a:buClr>
                <a:schemeClr val="tx1"/>
              </a:buClr>
            </a:pPr>
            <a:r>
              <a:rPr lang="en-US" altLang="ja-JP" sz="2667" dirty="0"/>
              <a:t>Multi-protocol integration</a:t>
            </a:r>
          </a:p>
          <a:p>
            <a:pPr marL="585768" lvl="1" indent="-457189">
              <a:lnSpc>
                <a:spcPct val="120000"/>
              </a:lnSpc>
              <a:buClr>
                <a:schemeClr val="tx1"/>
              </a:buClr>
            </a:pPr>
            <a:r>
              <a:rPr lang="en-US" altLang="ja-JP" sz="2667" dirty="0"/>
              <a:t>Big data</a:t>
            </a:r>
          </a:p>
          <a:p>
            <a:pPr marL="585768" lvl="1" indent="-457189">
              <a:lnSpc>
                <a:spcPct val="120000"/>
              </a:lnSpc>
              <a:buClr>
                <a:schemeClr val="tx1"/>
              </a:buClr>
            </a:pPr>
            <a:r>
              <a:rPr lang="en-US" altLang="ja-JP" sz="2667" dirty="0"/>
              <a:t>Lifecycle management</a:t>
            </a:r>
          </a:p>
          <a:p>
            <a:pPr marL="585768" lvl="1" indent="-457189">
              <a:lnSpc>
                <a:spcPct val="120000"/>
              </a:lnSpc>
              <a:buClr>
                <a:schemeClr val="tx1"/>
              </a:buClr>
            </a:pPr>
            <a:r>
              <a:rPr lang="en-US" altLang="ja-JP" sz="2667" dirty="0"/>
              <a:t>Multimodal interfaces (improved UX)</a:t>
            </a:r>
          </a:p>
          <a:p>
            <a:pPr marL="585768" lvl="1" indent="-457189">
              <a:lnSpc>
                <a:spcPct val="120000"/>
              </a:lnSpc>
              <a:buClr>
                <a:schemeClr val="tx1"/>
              </a:buClr>
            </a:pPr>
            <a:r>
              <a:rPr lang="en-US" altLang="ja-JP" sz="2667" dirty="0"/>
              <a:t>AI</a:t>
            </a:r>
            <a:r>
              <a:rPr lang="ja-JP" altLang="en-US" sz="2667" dirty="0"/>
              <a:t> </a:t>
            </a:r>
            <a:r>
              <a:rPr lang="en-US" altLang="ja-JP" sz="2667" dirty="0"/>
              <a:t>&amp; Machine learning</a:t>
            </a:r>
          </a:p>
          <a:p>
            <a:pPr marL="585768" lvl="1" indent="-457189">
              <a:lnSpc>
                <a:spcPct val="120000"/>
              </a:lnSpc>
              <a:buClr>
                <a:schemeClr val="tx1"/>
              </a:buClr>
            </a:pPr>
            <a:r>
              <a:rPr lang="en-US" altLang="ja-JP" sz="2667" dirty="0"/>
              <a:t>Edge computing</a:t>
            </a:r>
          </a:p>
          <a:p>
            <a:pPr marL="585768" lvl="1" indent="-457189">
              <a:lnSpc>
                <a:spcPct val="120000"/>
              </a:lnSpc>
              <a:buClr>
                <a:schemeClr val="tx1"/>
              </a:buClr>
            </a:pPr>
            <a:r>
              <a:rPr lang="en-US" altLang="ja-JP" sz="2667" dirty="0"/>
              <a:t>IoT orchestration</a:t>
            </a:r>
          </a:p>
        </p:txBody>
      </p:sp>
      <p:sp>
        <p:nvSpPr>
          <p:cNvPr id="3" name="フッター プレースホルダー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18003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174813"/>
            <a:ext cx="11078633" cy="936761"/>
          </a:xfrm>
        </p:spPr>
        <p:txBody>
          <a:bodyPr>
            <a:normAutofit fontScale="90000"/>
          </a:bodyPr>
          <a:lstStyle/>
          <a:p>
            <a:pPr>
              <a:lnSpc>
                <a:spcPct val="80000"/>
              </a:lnSpc>
            </a:pPr>
            <a:r>
              <a:rPr lang="en-US" altLang="ja-JP" sz="4267" dirty="0"/>
              <a:t>Extracting requirements from all the use cases</a:t>
            </a:r>
            <a:br>
              <a:rPr lang="en-US" altLang="ja-JP" sz="4267" dirty="0"/>
            </a:br>
            <a:r>
              <a:rPr lang="en-US" altLang="ja-JP" sz="3200" dirty="0"/>
              <a:t>―</a:t>
            </a:r>
            <a:r>
              <a:rPr lang="ja-JP" altLang="en-US" sz="3200" dirty="0"/>
              <a:t> </a:t>
            </a:r>
            <a:r>
              <a:rPr lang="en-US" altLang="ja-JP" sz="3200" dirty="0"/>
              <a:t>collaboration with industries and SDOs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42</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2228744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7046" y="180564"/>
            <a:ext cx="11078633" cy="936761"/>
          </a:xfrm>
        </p:spPr>
        <p:txBody>
          <a:bodyPr/>
          <a:lstStyle/>
          <a:p>
            <a:r>
              <a:rPr lang="en-US" sz="4267" dirty="0"/>
              <a:t>Then towards </a:t>
            </a:r>
            <a:r>
              <a:rPr lang="en-US" sz="4267" dirty="0" err="1"/>
              <a:t>WoT</a:t>
            </a:r>
            <a:r>
              <a:rPr lang="en-US" sz="4267" dirty="0"/>
              <a:t> 2.0: </a:t>
            </a:r>
            <a:r>
              <a:rPr lang="en-US" sz="4267" dirty="0" err="1"/>
              <a:t>WoT</a:t>
            </a:r>
            <a:r>
              <a:rPr lang="en-US" sz="4267" dirty="0"/>
              <a:t> + DID + VC</a:t>
            </a:r>
          </a:p>
        </p:txBody>
      </p:sp>
      <p:sp>
        <p:nvSpPr>
          <p:cNvPr id="4" name="スライド番号プレースホルダー 3"/>
          <p:cNvSpPr>
            <a:spLocks noGrp="1"/>
          </p:cNvSpPr>
          <p:nvPr>
            <p:ph type="sldNum" sz="quarter" idx="12"/>
          </p:nvPr>
        </p:nvSpPr>
        <p:spPr/>
        <p:txBody>
          <a:bodyPr/>
          <a:lstStyle/>
          <a:p>
            <a:fld id="{E76FF339-C289-BD4E-BE3A-0EFF8D97C3C0}" type="slidenum">
              <a:rPr lang="en-US" smtClean="0"/>
              <a:pPr/>
              <a:t>43</a:t>
            </a:fld>
            <a:endParaRPr lang="en-US" dirty="0"/>
          </a:p>
        </p:txBody>
      </p:sp>
      <p:sp>
        <p:nvSpPr>
          <p:cNvPr id="5" name="フッター プレースホルダー 4"/>
          <p:cNvSpPr>
            <a:spLocks noGrp="1"/>
          </p:cNvSpPr>
          <p:nvPr>
            <p:ph type="ftr" sz="quarter" idx="11"/>
          </p:nvPr>
        </p:nvSpPr>
        <p:spPr/>
        <p:txBody>
          <a:bodyPr/>
          <a:lstStyle/>
          <a:p>
            <a:endParaRPr lang="en-US"/>
          </a:p>
        </p:txBody>
      </p:sp>
      <p:sp>
        <p:nvSpPr>
          <p:cNvPr id="7" name="Content Placeholder 2"/>
          <p:cNvSpPr>
            <a:spLocks noGrp="1"/>
          </p:cNvSpPr>
          <p:nvPr>
            <p:ph idx="1"/>
          </p:nvPr>
        </p:nvSpPr>
        <p:spPr>
          <a:xfrm>
            <a:off x="5903190" y="1180618"/>
            <a:ext cx="6112541" cy="5280700"/>
          </a:xfrm>
        </p:spPr>
        <p:txBody>
          <a:bodyPr>
            <a:noAutofit/>
          </a:bodyPr>
          <a:lstStyle/>
          <a:p>
            <a:pPr marL="228594" lvl="1" indent="0">
              <a:buNone/>
            </a:pPr>
            <a:r>
              <a:rPr lang="en-US" altLang="ja-JP" sz="2133" b="1" dirty="0"/>
              <a:t>Managing devices and users using the DIDs:</a:t>
            </a:r>
          </a:p>
          <a:p>
            <a:pPr lvl="1"/>
            <a:r>
              <a:rPr lang="en-US" altLang="ja-JP" sz="2133" b="1" dirty="0"/>
              <a:t>DID: Decentralized Identifiers</a:t>
            </a:r>
          </a:p>
          <a:p>
            <a:pPr lvl="2"/>
            <a:r>
              <a:rPr lang="en-US" altLang="ja-JP" sz="2133" b="1" dirty="0"/>
              <a:t>IDs for identify devices and users</a:t>
            </a:r>
          </a:p>
          <a:p>
            <a:pPr lvl="2"/>
            <a:r>
              <a:rPr lang="en-US" altLang="ja-JP" sz="2133" b="1" dirty="0"/>
              <a:t>Encrypted and distributed</a:t>
            </a:r>
          </a:p>
          <a:p>
            <a:pPr lvl="2"/>
            <a:r>
              <a:rPr lang="en-US" altLang="ja-JP" sz="2133" b="1" dirty="0"/>
              <a:t>Blockchain is a possible system platform</a:t>
            </a:r>
          </a:p>
          <a:p>
            <a:pPr lvl="1"/>
            <a:r>
              <a:rPr lang="en-US" altLang="ja-JP" sz="2133" b="1" dirty="0" err="1"/>
              <a:t>WoT</a:t>
            </a:r>
            <a:r>
              <a:rPr lang="en-US" altLang="ja-JP" sz="2133" b="1" dirty="0"/>
              <a:t>: Web of Things</a:t>
            </a:r>
          </a:p>
          <a:p>
            <a:pPr lvl="2"/>
            <a:r>
              <a:rPr lang="en-US" altLang="ja-JP" sz="2133" b="1" dirty="0"/>
              <a:t>Standard description for devices’ capability and behavior</a:t>
            </a:r>
          </a:p>
          <a:p>
            <a:pPr lvl="1"/>
            <a:r>
              <a:rPr lang="en-US" altLang="ja-JP" sz="2133" b="1" dirty="0"/>
              <a:t>VC: Verifiable Credentials</a:t>
            </a:r>
          </a:p>
          <a:p>
            <a:pPr lvl="2"/>
            <a:r>
              <a:rPr lang="en-US" altLang="ja-JP" sz="2133" b="1" dirty="0"/>
              <a:t>Standard description for users’ credentials</a:t>
            </a:r>
          </a:p>
          <a:p>
            <a:pPr lvl="2"/>
            <a:r>
              <a:rPr lang="en-US" altLang="ja-JP" sz="2133" b="1" dirty="0"/>
              <a:t>Encrypted and self-sovereign</a:t>
            </a:r>
            <a:endParaRPr lang="en-US" altLang="ja-JP" sz="2133"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59" y="1150585"/>
            <a:ext cx="5897884" cy="5292352"/>
          </a:xfrm>
          <a:prstGeom prst="rect">
            <a:avLst/>
          </a:prstGeom>
        </p:spPr>
      </p:pic>
    </p:spTree>
    <p:extLst>
      <p:ext uri="{BB962C8B-B14F-4D97-AF65-F5344CB8AC3E}">
        <p14:creationId xmlns:p14="http://schemas.microsoft.com/office/powerpoint/2010/main" val="129401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193787"/>
            <a:ext cx="11430000" cy="1371600"/>
          </a:xfrm>
        </p:spPr>
        <p:txBody>
          <a:bodyPr>
            <a:normAutofit fontScale="90000"/>
          </a:bodyPr>
          <a:lstStyle/>
          <a:p>
            <a:pPr algn="r"/>
            <a:r>
              <a:rPr lang="en-US" altLang="ja-JP" sz="8000" dirty="0"/>
              <a:t> </a:t>
            </a:r>
            <a:br>
              <a:rPr lang="en-US" altLang="ja-JP" sz="8000" dirty="0"/>
            </a:br>
            <a:r>
              <a:rPr lang="en-US" altLang="ja-JP" sz="8000" dirty="0"/>
              <a:t>Smart Cities</a:t>
            </a:r>
            <a:endParaRPr lang="en-US" sz="8000" dirty="0"/>
          </a:p>
        </p:txBody>
      </p:sp>
      <p:sp>
        <p:nvSpPr>
          <p:cNvPr id="5" name="Slide Number Placeholder 4"/>
          <p:cNvSpPr>
            <a:spLocks noGrp="1"/>
          </p:cNvSpPr>
          <p:nvPr>
            <p:ph type="sldNum" sz="quarter" idx="12"/>
          </p:nvPr>
        </p:nvSpPr>
        <p:spPr/>
        <p:txBody>
          <a:bodyPr/>
          <a:lstStyle/>
          <a:p>
            <a:fld id="{E76FF339-C289-BD4E-BE3A-0EFF8D97C3C0}" type="slidenum">
              <a:rPr lang="en-US" smtClean="0"/>
              <a:pPr/>
              <a:t>44</a:t>
            </a:fld>
            <a:endParaRPr lang="en-US"/>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81836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Pros and Cons of Smart Cities…</a:t>
            </a:r>
          </a:p>
        </p:txBody>
      </p:sp>
      <p:sp>
        <p:nvSpPr>
          <p:cNvPr id="8" name="Content Placeholder 2"/>
          <p:cNvSpPr>
            <a:spLocks noGrp="1"/>
          </p:cNvSpPr>
          <p:nvPr>
            <p:ph idx="1"/>
          </p:nvPr>
        </p:nvSpPr>
        <p:spPr>
          <a:xfrm>
            <a:off x="240830" y="1219200"/>
            <a:ext cx="11002903" cy="3211459"/>
          </a:xfrm>
        </p:spPr>
        <p:txBody>
          <a:bodyPr>
            <a:noAutofit/>
          </a:bodyPr>
          <a:lstStyle/>
          <a:p>
            <a:pPr marL="528619" lvl="1" indent="-342891">
              <a:buClr>
                <a:schemeClr val="tx1"/>
              </a:buClr>
            </a:pPr>
            <a:r>
              <a:rPr lang="en-US" altLang="ja-JP" dirty="0"/>
              <a:t>“Smart City” by Wikipedia: </a:t>
            </a:r>
            <a:r>
              <a:rPr lang="en-US" altLang="ja-JP" dirty="0">
                <a:hlinkClick r:id="rId3"/>
              </a:rPr>
              <a:t>https://en.wikipedia.org/wiki/Smart_city</a:t>
            </a:r>
            <a:endParaRPr lang="en-US" altLang="ja-JP" dirty="0"/>
          </a:p>
          <a:p>
            <a:pPr marL="757213" lvl="2" indent="-342891">
              <a:buClr>
                <a:schemeClr val="tx1"/>
              </a:buClr>
            </a:pPr>
            <a:r>
              <a:rPr lang="en-US" altLang="ja-JP" sz="2400" dirty="0"/>
              <a:t>An urban area that uses </a:t>
            </a:r>
            <a:r>
              <a:rPr lang="en-US" altLang="ja-JP" sz="2400" b="1" dirty="0"/>
              <a:t>different types of electronic methods and sensors to collect data</a:t>
            </a:r>
            <a:r>
              <a:rPr lang="en-US" altLang="ja-JP" sz="2400" dirty="0"/>
              <a:t>.</a:t>
            </a:r>
          </a:p>
          <a:p>
            <a:pPr marL="757213" lvl="2" indent="-342891">
              <a:buClr>
                <a:schemeClr val="tx1"/>
              </a:buClr>
            </a:pPr>
            <a:r>
              <a:rPr lang="en-US" altLang="ja-JP" sz="2400" dirty="0"/>
              <a:t>Insights gained from that data are used to </a:t>
            </a:r>
            <a:r>
              <a:rPr lang="en-US" altLang="ja-JP" sz="2400" b="1" dirty="0"/>
              <a:t>manage assets, resources and services efficiently</a:t>
            </a:r>
            <a:r>
              <a:rPr lang="en-US" altLang="ja-JP" sz="2400" dirty="0"/>
              <a:t>; in return, that data is used to improve the operations across the city. </a:t>
            </a:r>
          </a:p>
          <a:p>
            <a:pPr marL="757213" lvl="2" indent="-342891">
              <a:buClr>
                <a:schemeClr val="tx1"/>
              </a:buClr>
            </a:pPr>
            <a:r>
              <a:rPr lang="en-US" altLang="ja-JP" sz="2400" dirty="0"/>
              <a:t>The smart city concept integrates </a:t>
            </a:r>
            <a:r>
              <a:rPr lang="en-US" altLang="ja-JP" sz="2400" b="1" dirty="0"/>
              <a:t>information and communication technology (ICT), </a:t>
            </a:r>
            <a:r>
              <a:rPr lang="en-US" altLang="ja-JP" sz="2400" dirty="0"/>
              <a:t>and various physical </a:t>
            </a:r>
            <a:r>
              <a:rPr lang="en-US" altLang="ja-JP" sz="2400" b="1" dirty="0"/>
              <a:t>devices connected to the IoT (Internet of things) </a:t>
            </a:r>
            <a:r>
              <a:rPr lang="en-US" altLang="ja-JP" sz="2400" dirty="0"/>
              <a:t>network to optimize the efficiency of city operations and services and connect to citizens.</a:t>
            </a:r>
          </a:p>
          <a:p>
            <a:pPr marL="757213" lvl="2" indent="-342891">
              <a:buClr>
                <a:schemeClr val="tx1"/>
              </a:buClr>
            </a:pPr>
            <a:r>
              <a:rPr lang="en-US" altLang="ja-JP" sz="2400" dirty="0"/>
              <a:t>Smart city technology allows </a:t>
            </a:r>
            <a:r>
              <a:rPr lang="en-US" altLang="ja-JP" sz="2400" b="1" dirty="0"/>
              <a:t>city officials</a:t>
            </a:r>
            <a:r>
              <a:rPr lang="en-US" altLang="ja-JP" sz="2400" dirty="0"/>
              <a:t> to interact directly with both </a:t>
            </a:r>
            <a:r>
              <a:rPr lang="en-US" altLang="ja-JP" sz="2400" b="1" dirty="0"/>
              <a:t>community and city infrastructure</a:t>
            </a:r>
            <a:r>
              <a:rPr lang="en-US" altLang="ja-JP" sz="2400" dirty="0"/>
              <a:t> and to </a:t>
            </a:r>
            <a:r>
              <a:rPr lang="en-US" altLang="ja-JP" sz="2400" b="1" dirty="0"/>
              <a:t>monitor what is happening</a:t>
            </a:r>
            <a:r>
              <a:rPr lang="en-US" altLang="ja-JP" sz="2400" dirty="0"/>
              <a:t> in the city and how the city is evolving.</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45</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8561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Various Adoptions All Over the World</a:t>
            </a:r>
          </a:p>
        </p:txBody>
      </p:sp>
      <p:sp>
        <p:nvSpPr>
          <p:cNvPr id="8" name="Content Placeholder 2"/>
          <p:cNvSpPr>
            <a:spLocks noGrp="1"/>
          </p:cNvSpPr>
          <p:nvPr>
            <p:ph idx="1"/>
          </p:nvPr>
        </p:nvSpPr>
        <p:spPr>
          <a:xfrm>
            <a:off x="240830" y="1219200"/>
            <a:ext cx="3078105" cy="4901617"/>
          </a:xfrm>
        </p:spPr>
        <p:txBody>
          <a:bodyPr>
            <a:noAutofit/>
          </a:bodyPr>
          <a:lstStyle/>
          <a:p>
            <a:pPr marL="528619" lvl="1" indent="-342891">
              <a:buClr>
                <a:schemeClr val="tx1"/>
              </a:buClr>
            </a:pPr>
            <a:r>
              <a:rPr lang="en-US" altLang="ja-JP" dirty="0"/>
              <a:t>Amsterdam</a:t>
            </a:r>
          </a:p>
          <a:p>
            <a:pPr marL="528619" lvl="1" indent="-342891">
              <a:buClr>
                <a:schemeClr val="tx1"/>
              </a:buClr>
            </a:pPr>
            <a:r>
              <a:rPr lang="en-US" altLang="ja-JP" dirty="0"/>
              <a:t>Barcelona</a:t>
            </a:r>
          </a:p>
          <a:p>
            <a:pPr marL="528619" lvl="1" indent="-342891">
              <a:buClr>
                <a:schemeClr val="tx1"/>
              </a:buClr>
            </a:pPr>
            <a:r>
              <a:rPr lang="en-US" altLang="ja-JP" dirty="0"/>
              <a:t>Columbus, Ohio</a:t>
            </a:r>
          </a:p>
          <a:p>
            <a:pPr marL="528619" lvl="1" indent="-342891">
              <a:buClr>
                <a:schemeClr val="tx1"/>
              </a:buClr>
            </a:pPr>
            <a:r>
              <a:rPr lang="en-US" altLang="ja-JP" dirty="0"/>
              <a:t>Copenhagen</a:t>
            </a:r>
          </a:p>
          <a:p>
            <a:pPr marL="528619" lvl="1" indent="-342891">
              <a:buClr>
                <a:schemeClr val="tx1"/>
              </a:buClr>
            </a:pPr>
            <a:r>
              <a:rPr lang="en-US" altLang="ja-JP" dirty="0"/>
              <a:t>Dubai</a:t>
            </a:r>
          </a:p>
          <a:p>
            <a:pPr marL="528619" lvl="1" indent="-342891">
              <a:buClr>
                <a:schemeClr val="tx1"/>
              </a:buClr>
            </a:pPr>
            <a:r>
              <a:rPr lang="en-US" altLang="ja-JP" dirty="0"/>
              <a:t>Dublin</a:t>
            </a:r>
          </a:p>
          <a:p>
            <a:pPr marL="528619" lvl="1" indent="-342891">
              <a:buClr>
                <a:schemeClr val="tx1"/>
              </a:buClr>
            </a:pPr>
            <a:r>
              <a:rPr lang="en-US" altLang="ja-JP" dirty="0"/>
              <a:t>Gdynia</a:t>
            </a:r>
          </a:p>
          <a:p>
            <a:pPr marL="528619" lvl="1" indent="-342891">
              <a:buClr>
                <a:schemeClr val="tx1"/>
              </a:buClr>
            </a:pPr>
            <a:r>
              <a:rPr lang="en-US" altLang="ja-JP" dirty="0"/>
              <a:t>Isfahan</a:t>
            </a:r>
          </a:p>
          <a:p>
            <a:pPr marL="528619" lvl="1" indent="-342891">
              <a:buClr>
                <a:schemeClr val="tx1"/>
              </a:buClr>
            </a:pPr>
            <a:r>
              <a:rPr lang="en-US" altLang="ja-JP" dirty="0"/>
              <a:t>Kyiv</a:t>
            </a:r>
          </a:p>
          <a:p>
            <a:pPr marL="528619" lvl="1" indent="-342891">
              <a:buClr>
                <a:schemeClr val="tx1"/>
              </a:buClr>
            </a:pPr>
            <a:endParaRPr lang="en-US" altLang="ja-JP"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6" name="Content Placeholder 2">
            <a:extLst>
              <a:ext uri="{FF2B5EF4-FFF2-40B4-BE49-F238E27FC236}">
                <a16:creationId xmlns:a16="http://schemas.microsoft.com/office/drawing/2014/main" id="{3608BE4B-6784-4F87-8EE8-A21ACD5D8226}"/>
              </a:ext>
            </a:extLst>
          </p:cNvPr>
          <p:cNvSpPr txBox="1">
            <a:spLocks/>
          </p:cNvSpPr>
          <p:nvPr/>
        </p:nvSpPr>
        <p:spPr>
          <a:xfrm>
            <a:off x="6746212" y="1139463"/>
            <a:ext cx="3428841" cy="4901616"/>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Santa Cruz</a:t>
            </a:r>
          </a:p>
          <a:p>
            <a:pPr marL="528619" lvl="1" indent="-342891">
              <a:buClr>
                <a:schemeClr val="tx1"/>
              </a:buClr>
            </a:pPr>
            <a:r>
              <a:rPr lang="en-US" altLang="ja-JP" sz="2400" dirty="0">
                <a:solidFill>
                  <a:schemeClr val="tx1"/>
                </a:solidFill>
              </a:rPr>
              <a:t>Santander</a:t>
            </a:r>
          </a:p>
          <a:p>
            <a:pPr marL="528619" lvl="1" indent="-342891">
              <a:buClr>
                <a:schemeClr val="tx1"/>
              </a:buClr>
            </a:pPr>
            <a:r>
              <a:rPr lang="en-US" altLang="ja-JP" sz="2400" dirty="0">
                <a:solidFill>
                  <a:schemeClr val="tx1"/>
                </a:solidFill>
              </a:rPr>
              <a:t>Shanghai</a:t>
            </a:r>
          </a:p>
          <a:p>
            <a:pPr marL="528619" lvl="1" indent="-342891">
              <a:buClr>
                <a:schemeClr val="tx1"/>
              </a:buClr>
            </a:pPr>
            <a:r>
              <a:rPr lang="en-US" altLang="ja-JP" sz="2400" dirty="0">
                <a:solidFill>
                  <a:schemeClr val="tx1"/>
                </a:solidFill>
              </a:rPr>
              <a:t>Singapore</a:t>
            </a:r>
          </a:p>
          <a:p>
            <a:pPr marL="528619" lvl="1" indent="-342891">
              <a:buClr>
                <a:schemeClr val="tx1"/>
              </a:buClr>
            </a:pPr>
            <a:r>
              <a:rPr lang="en-US" altLang="ja-JP" sz="2400" dirty="0">
                <a:solidFill>
                  <a:schemeClr val="tx1"/>
                </a:solidFill>
              </a:rPr>
              <a:t>Stockholm</a:t>
            </a:r>
          </a:p>
          <a:p>
            <a:pPr marL="528619" lvl="1" indent="-342891">
              <a:buClr>
                <a:schemeClr val="tx1"/>
              </a:buClr>
            </a:pPr>
            <a:r>
              <a:rPr lang="en-US" altLang="ja-JP" sz="2400" dirty="0">
                <a:solidFill>
                  <a:schemeClr val="tx1"/>
                </a:solidFill>
              </a:rPr>
              <a:t>Taipei</a:t>
            </a:r>
          </a:p>
          <a:p>
            <a:pPr marL="528619" lvl="1" indent="-342891">
              <a:buClr>
                <a:schemeClr val="tx1"/>
              </a:buClr>
            </a:pPr>
            <a:r>
              <a:rPr lang="en-US" altLang="ja-JP" sz="2400" dirty="0">
                <a:solidFill>
                  <a:schemeClr val="tx1"/>
                </a:solidFill>
              </a:rPr>
              <a:t>Tokyo</a:t>
            </a:r>
          </a:p>
          <a:p>
            <a:pPr marL="528619" lvl="1" indent="-342891">
              <a:buClr>
                <a:schemeClr val="tx1"/>
              </a:buClr>
            </a:pPr>
            <a:r>
              <a:rPr lang="en-US" altLang="ja-JP" sz="2400" dirty="0">
                <a:solidFill>
                  <a:schemeClr val="tx1"/>
                </a:solidFill>
              </a:rPr>
              <a:t>…</a:t>
            </a:r>
          </a:p>
          <a:p>
            <a:pPr marL="528619" lvl="1" indent="-342891">
              <a:buClr>
                <a:schemeClr val="tx1"/>
              </a:buClr>
            </a:pPr>
            <a:endParaRPr lang="en-US" altLang="ja-JP" sz="2400" dirty="0">
              <a:solidFill>
                <a:schemeClr val="tx1"/>
              </a:solidFill>
            </a:endParaRPr>
          </a:p>
        </p:txBody>
      </p:sp>
      <p:sp>
        <p:nvSpPr>
          <p:cNvPr id="7" name="Content Placeholder 2">
            <a:extLst>
              <a:ext uri="{FF2B5EF4-FFF2-40B4-BE49-F238E27FC236}">
                <a16:creationId xmlns:a16="http://schemas.microsoft.com/office/drawing/2014/main" id="{CA8541B3-21BF-4884-BB76-A0D999909D7A}"/>
              </a:ext>
            </a:extLst>
          </p:cNvPr>
          <p:cNvSpPr txBox="1">
            <a:spLocks/>
          </p:cNvSpPr>
          <p:nvPr/>
        </p:nvSpPr>
        <p:spPr>
          <a:xfrm>
            <a:off x="3484505" y="1149228"/>
            <a:ext cx="3078104" cy="4901617"/>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28619" lvl="1" indent="-342891">
              <a:buClr>
                <a:schemeClr val="tx1"/>
              </a:buClr>
            </a:pPr>
            <a:r>
              <a:rPr lang="en-US" altLang="ja-JP" sz="2400" dirty="0">
                <a:solidFill>
                  <a:schemeClr val="tx1"/>
                </a:solidFill>
              </a:rPr>
              <a:t>London</a:t>
            </a:r>
          </a:p>
          <a:p>
            <a:pPr marL="528619" lvl="1" indent="-342891">
              <a:buClr>
                <a:schemeClr val="tx1"/>
              </a:buClr>
            </a:pPr>
            <a:r>
              <a:rPr lang="en-US" altLang="ja-JP" sz="2400" dirty="0">
                <a:solidFill>
                  <a:schemeClr val="tx1"/>
                </a:solidFill>
              </a:rPr>
              <a:t>Madrid</a:t>
            </a:r>
          </a:p>
          <a:p>
            <a:pPr marL="528619" lvl="1" indent="-342891">
              <a:buClr>
                <a:schemeClr val="tx1"/>
              </a:buClr>
            </a:pPr>
            <a:r>
              <a:rPr lang="en-US" altLang="ja-JP" sz="2400" dirty="0">
                <a:solidFill>
                  <a:schemeClr val="tx1"/>
                </a:solidFill>
              </a:rPr>
              <a:t>Malta</a:t>
            </a:r>
          </a:p>
          <a:p>
            <a:pPr marL="528619" lvl="1" indent="-342891">
              <a:buClr>
                <a:schemeClr val="tx1"/>
              </a:buClr>
            </a:pPr>
            <a:r>
              <a:rPr lang="en-US" altLang="ja-JP" sz="2400" dirty="0">
                <a:solidFill>
                  <a:schemeClr val="tx1"/>
                </a:solidFill>
              </a:rPr>
              <a:t>Manchester</a:t>
            </a:r>
          </a:p>
          <a:p>
            <a:pPr marL="528619" lvl="1" indent="-342891">
              <a:buClr>
                <a:schemeClr val="tx1"/>
              </a:buClr>
            </a:pPr>
            <a:r>
              <a:rPr lang="en-US" altLang="ja-JP" sz="2400" dirty="0">
                <a:solidFill>
                  <a:schemeClr val="tx1"/>
                </a:solidFill>
              </a:rPr>
              <a:t>Milan</a:t>
            </a:r>
          </a:p>
          <a:p>
            <a:pPr marL="528619" lvl="1" indent="-342891">
              <a:buClr>
                <a:schemeClr val="tx1"/>
              </a:buClr>
            </a:pPr>
            <a:r>
              <a:rPr lang="en-US" altLang="ja-JP" sz="2400" dirty="0">
                <a:solidFill>
                  <a:schemeClr val="tx1"/>
                </a:solidFill>
              </a:rPr>
              <a:t>Milton Keynes</a:t>
            </a:r>
          </a:p>
          <a:p>
            <a:pPr marL="528619" lvl="1" indent="-342891">
              <a:buClr>
                <a:schemeClr val="tx1"/>
              </a:buClr>
            </a:pPr>
            <a:r>
              <a:rPr lang="en-US" altLang="ja-JP" sz="2400" dirty="0">
                <a:solidFill>
                  <a:schemeClr val="tx1"/>
                </a:solidFill>
              </a:rPr>
              <a:t>Moscow</a:t>
            </a:r>
          </a:p>
          <a:p>
            <a:pPr marL="528619" lvl="1" indent="-342891">
              <a:buClr>
                <a:schemeClr val="tx1"/>
              </a:buClr>
            </a:pPr>
            <a:r>
              <a:rPr lang="en-US" altLang="ja-JP" sz="2400" dirty="0">
                <a:solidFill>
                  <a:schemeClr val="tx1"/>
                </a:solidFill>
              </a:rPr>
              <a:t>New Songdo City</a:t>
            </a:r>
          </a:p>
          <a:p>
            <a:pPr marL="528619" lvl="1" indent="-342891">
              <a:buClr>
                <a:schemeClr val="tx1"/>
              </a:buClr>
            </a:pPr>
            <a:r>
              <a:rPr lang="en-US" altLang="ja-JP" sz="2400" dirty="0">
                <a:solidFill>
                  <a:schemeClr val="tx1"/>
                </a:solidFill>
              </a:rPr>
              <a:t>New York</a:t>
            </a:r>
          </a:p>
          <a:p>
            <a:pPr marL="528619" lvl="1" indent="-342891">
              <a:buClr>
                <a:schemeClr val="tx1"/>
              </a:buClr>
            </a:pPr>
            <a:r>
              <a:rPr lang="en-US" altLang="ja-JP" sz="2400" dirty="0">
                <a:solidFill>
                  <a:schemeClr val="tx1"/>
                </a:solidFill>
              </a:rPr>
              <a:t>San Leandro</a:t>
            </a:r>
          </a:p>
          <a:p>
            <a:pPr marL="185727" lvl="1" indent="0">
              <a:buClr>
                <a:schemeClr val="tx1"/>
              </a:buClr>
              <a:buNone/>
            </a:pPr>
            <a:endParaRPr lang="en-US" altLang="ja-JP" sz="2400" dirty="0">
              <a:solidFill>
                <a:schemeClr val="tx1"/>
              </a:solidFill>
            </a:endParaRPr>
          </a:p>
        </p:txBody>
      </p:sp>
    </p:spTree>
    <p:extLst>
      <p:ext uri="{BB962C8B-B14F-4D97-AF65-F5344CB8AC3E}">
        <p14:creationId xmlns:p14="http://schemas.microsoft.com/office/powerpoint/2010/main" val="165698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Need for a Standardization</a:t>
            </a:r>
          </a:p>
        </p:txBody>
      </p:sp>
      <p:sp>
        <p:nvSpPr>
          <p:cNvPr id="8" name="Content Placeholder 2"/>
          <p:cNvSpPr>
            <a:spLocks noGrp="1"/>
          </p:cNvSpPr>
          <p:nvPr>
            <p:ph idx="1"/>
          </p:nvPr>
        </p:nvSpPr>
        <p:spPr>
          <a:xfrm>
            <a:off x="592559" y="1219200"/>
            <a:ext cx="11150877" cy="5167125"/>
          </a:xfrm>
        </p:spPr>
        <p:txBody>
          <a:bodyPr>
            <a:noAutofit/>
          </a:bodyPr>
          <a:lstStyle/>
          <a:p>
            <a:pPr marL="528619" lvl="1" indent="-342891">
              <a:buClr>
                <a:schemeClr val="tx1"/>
              </a:buClr>
            </a:pPr>
            <a:r>
              <a:rPr lang="en-US" altLang="ja-JP" dirty="0"/>
              <a:t>"Smart Cities" consists of (too) many stakeholders (vendors, users, governments, …) and technologies (Web, IoT, Software, Hardware, …).</a:t>
            </a:r>
          </a:p>
          <a:p>
            <a:pPr marL="528619" lvl="1" indent="-342891">
              <a:buClr>
                <a:schemeClr val="tx1"/>
              </a:buClr>
            </a:pPr>
            <a:r>
              <a:rPr lang="en-US" altLang="ja-JP" dirty="0"/>
              <a:t>So strong need:</a:t>
            </a:r>
          </a:p>
          <a:p>
            <a:pPr marL="757213" lvl="2" indent="-342891">
              <a:buClr>
                <a:schemeClr val="tx1"/>
              </a:buClr>
            </a:pPr>
            <a:r>
              <a:rPr lang="en-US" altLang="ja-JP" sz="2400" dirty="0"/>
              <a:t>To identify and document </a:t>
            </a:r>
            <a:r>
              <a:rPr lang="en-US" altLang="ja-JP" sz="2400" b="1" dirty="0"/>
              <a:t>use cases and requirements</a:t>
            </a:r>
            <a:r>
              <a:rPr lang="en-US" altLang="ja-JP" sz="2400" dirty="0"/>
              <a:t> that W3C specifications need to meet to support Smart City services and users,</a:t>
            </a:r>
          </a:p>
          <a:p>
            <a:pPr marL="757213" lvl="2" indent="-342891">
              <a:buClr>
                <a:schemeClr val="tx1"/>
              </a:buClr>
            </a:pPr>
            <a:r>
              <a:rPr lang="en-US" altLang="ja-JP" sz="2400" dirty="0"/>
              <a:t>To obtain </a:t>
            </a:r>
            <a:r>
              <a:rPr lang="en-US" altLang="ja-JP" sz="2400" b="1" dirty="0"/>
              <a:t>feedback from all stakeholders</a:t>
            </a:r>
            <a:r>
              <a:rPr lang="en-US" altLang="ja-JP" sz="2400" dirty="0"/>
              <a:t> on the usage of Web technologies for Smart Cities,</a:t>
            </a:r>
          </a:p>
          <a:p>
            <a:pPr marL="757213" lvl="2" indent="-342891">
              <a:buClr>
                <a:schemeClr val="tx1"/>
              </a:buClr>
            </a:pPr>
            <a:r>
              <a:rPr lang="en-US" altLang="ja-JP" sz="2400" dirty="0"/>
              <a:t>To gather </a:t>
            </a:r>
            <a:r>
              <a:rPr lang="en-US" altLang="ja-JP" sz="2400" b="1" dirty="0"/>
              <a:t>expert input on important features</a:t>
            </a:r>
            <a:r>
              <a:rPr lang="en-US" altLang="ja-JP" sz="2400" dirty="0"/>
              <a:t> for Smart Cities based on Web technology, and</a:t>
            </a:r>
          </a:p>
          <a:p>
            <a:pPr marL="757213" lvl="2" indent="-342891">
              <a:buClr>
                <a:schemeClr val="tx1"/>
              </a:buClr>
            </a:pPr>
            <a:r>
              <a:rPr lang="en-US" altLang="ja-JP" sz="2400" dirty="0"/>
              <a:t>To provide a </a:t>
            </a:r>
            <a:r>
              <a:rPr lang="en-US" altLang="ja-JP" sz="2400" b="1" dirty="0"/>
              <a:t>forum for technical and business discussions </a:t>
            </a:r>
            <a:r>
              <a:rPr lang="en-US" altLang="ja-JP" sz="2400" dirty="0"/>
              <a:t>related to Smart Cities.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47</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98040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554568" y="210820"/>
            <a:ext cx="11078633" cy="936761"/>
          </a:xfrm>
        </p:spPr>
        <p:txBody>
          <a:bodyPr anchor="t">
            <a:normAutofit/>
          </a:bodyPr>
          <a:lstStyle/>
          <a:p>
            <a:r>
              <a:rPr kumimoji="1" lang="en-US" altLang="ja-JP" dirty="0"/>
              <a:t>Smart </a:t>
            </a:r>
            <a:r>
              <a:rPr kumimoji="1" lang="en-US" altLang="ja-JP"/>
              <a:t>Cities Discussion </a:t>
            </a:r>
            <a:r>
              <a:rPr kumimoji="1" lang="en-US" altLang="ja-JP" dirty="0"/>
              <a:t>at W3C</a:t>
            </a:r>
            <a:endParaRPr kumimoji="1" lang="ja-JP" altLang="en-US" dirty="0"/>
          </a:p>
        </p:txBody>
      </p:sp>
      <p:pic>
        <p:nvPicPr>
          <p:cNvPr id="3" name="図 2" descr="グラフィカル ユーザー インターフェイス&#10;&#10;自動的に生成された説明">
            <a:extLst>
              <a:ext uri="{FF2B5EF4-FFF2-40B4-BE49-F238E27FC236}">
                <a16:creationId xmlns:a16="http://schemas.microsoft.com/office/drawing/2014/main" id="{E3D43E7B-59F4-47D7-AD78-EC2C6AE4661D}"/>
              </a:ext>
            </a:extLst>
          </p:cNvPr>
          <p:cNvPicPr>
            <a:picLocks noChangeAspect="1"/>
          </p:cNvPicPr>
          <p:nvPr/>
        </p:nvPicPr>
        <p:blipFill>
          <a:blip r:embed="rId3"/>
          <a:stretch>
            <a:fillRect/>
          </a:stretch>
        </p:blipFill>
        <p:spPr>
          <a:xfrm>
            <a:off x="1089435" y="1294457"/>
            <a:ext cx="9988424" cy="4919299"/>
          </a:xfrm>
          <a:prstGeom prst="rect">
            <a:avLst/>
          </a:prstGeom>
          <a:noFill/>
        </p:spPr>
      </p:pic>
      <p:sp>
        <p:nvSpPr>
          <p:cNvPr id="90" name="Footer Placeholder 3">
            <a:extLst>
              <a:ext uri="{FF2B5EF4-FFF2-40B4-BE49-F238E27FC236}">
                <a16:creationId xmlns:a16="http://schemas.microsoft.com/office/drawing/2014/main" id="{C165AAAD-E7F1-46FB-8B73-DC759B6FF74A}"/>
              </a:ext>
            </a:extLst>
          </p:cNvPr>
          <p:cNvSpPr>
            <a:spLocks noGrp="1"/>
          </p:cNvSpPr>
          <p:nvPr>
            <p:ph type="ftr" sz="quarter" idx="11"/>
          </p:nvPr>
        </p:nvSpPr>
        <p:spPr>
          <a:xfrm>
            <a:off x="346635" y="6454588"/>
            <a:ext cx="4876800" cy="228600"/>
          </a:xfrm>
        </p:spPr>
        <p:txBody>
          <a:bodyPr/>
          <a:lstStyle/>
          <a:p>
            <a:endParaRPr lang="en-US"/>
          </a:p>
        </p:txBody>
      </p:sp>
      <p:sp>
        <p:nvSpPr>
          <p:cNvPr id="92" name="Slide Number Placeholder 4">
            <a:extLst>
              <a:ext uri="{FF2B5EF4-FFF2-40B4-BE49-F238E27FC236}">
                <a16:creationId xmlns:a16="http://schemas.microsoft.com/office/drawing/2014/main" id="{89C37205-47D6-4F0F-B89F-D8CE69F2270D}"/>
              </a:ext>
            </a:extLst>
          </p:cNvPr>
          <p:cNvSpPr>
            <a:spLocks noGrp="1"/>
          </p:cNvSpPr>
          <p:nvPr>
            <p:ph type="sldNum" sz="quarter" idx="12"/>
          </p:nvPr>
        </p:nvSpPr>
        <p:spPr>
          <a:xfrm>
            <a:off x="11032235" y="6386326"/>
            <a:ext cx="711200" cy="365125"/>
          </a:xfrm>
        </p:spPr>
        <p:txBody>
          <a:bodyPr/>
          <a:lstStyle/>
          <a:p>
            <a:pPr>
              <a:spcAft>
                <a:spcPts val="800"/>
              </a:spcAft>
            </a:pPr>
            <a:fld id="{E76FF339-C289-BD4E-BE3A-0EFF8D97C3C0}" type="slidenum">
              <a:rPr lang="en-US" smtClean="0"/>
              <a:pPr>
                <a:spcAft>
                  <a:spcPts val="800"/>
                </a:spcAft>
              </a:pPr>
              <a:t>48</a:t>
            </a:fld>
            <a:endParaRPr lang="en-US"/>
          </a:p>
        </p:txBody>
      </p:sp>
      <p:sp>
        <p:nvSpPr>
          <p:cNvPr id="85" name="テキスト ボックス 84"/>
          <p:cNvSpPr txBox="1"/>
          <p:nvPr/>
        </p:nvSpPr>
        <p:spPr>
          <a:xfrm>
            <a:off x="2416055" y="8782421"/>
            <a:ext cx="1274708" cy="256545"/>
          </a:xfrm>
          <a:prstGeom prst="rect">
            <a:avLst/>
          </a:prstGeom>
          <a:noFill/>
        </p:spPr>
        <p:txBody>
          <a:bodyPr wrap="none" rtlCol="0">
            <a:spAutoFit/>
          </a:bodyPr>
          <a:lstStyle/>
          <a:p>
            <a:pPr>
              <a:spcAft>
                <a:spcPts val="800"/>
              </a:spcAft>
            </a:pPr>
            <a:r>
              <a:rPr lang="ja-JP" altLang="en-US" sz="1067" b="1" dirty="0"/>
              <a:t>デジタルサイージ</a:t>
            </a:r>
            <a:endParaRPr kumimoji="1" lang="ja-JP" altLang="en-US" sz="1067" b="1" dirty="0"/>
          </a:p>
        </p:txBody>
      </p:sp>
    </p:spTree>
    <p:extLst>
      <p:ext uri="{BB962C8B-B14F-4D97-AF65-F5344CB8AC3E}">
        <p14:creationId xmlns:p14="http://schemas.microsoft.com/office/powerpoint/2010/main" val="2401048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normAutofit fontScale="90000"/>
          </a:bodyPr>
          <a:lstStyle/>
          <a:p>
            <a:r>
              <a:rPr lang="en-GB" sz="4267" dirty="0"/>
              <a:t>Goals and Deliverables of The Workshop</a:t>
            </a:r>
          </a:p>
        </p:txBody>
      </p:sp>
      <p:sp>
        <p:nvSpPr>
          <p:cNvPr id="8" name="Content Placeholder 2"/>
          <p:cNvSpPr>
            <a:spLocks noGrp="1"/>
          </p:cNvSpPr>
          <p:nvPr>
            <p:ph idx="1"/>
          </p:nvPr>
        </p:nvSpPr>
        <p:spPr>
          <a:xfrm>
            <a:off x="231311" y="1219200"/>
            <a:ext cx="8589075" cy="5167125"/>
          </a:xfrm>
        </p:spPr>
        <p:txBody>
          <a:bodyPr>
            <a:noAutofit/>
          </a:bodyPr>
          <a:lstStyle/>
          <a:p>
            <a:pPr marL="528619" lvl="1" indent="-342891">
              <a:buClr>
                <a:schemeClr val="tx1"/>
              </a:buClr>
            </a:pPr>
            <a:r>
              <a:rPr lang="en-US" altLang="ja-JP" b="1" dirty="0"/>
              <a:t>Identify stakeholders </a:t>
            </a:r>
            <a:r>
              <a:rPr lang="en-US" altLang="ja-JP" dirty="0"/>
              <a:t>of Smart Cities standardization to drive the development of Web standards aligned with the real needs of Smart Cities</a:t>
            </a:r>
          </a:p>
          <a:p>
            <a:pPr marL="528619" lvl="1" indent="-342891">
              <a:buClr>
                <a:schemeClr val="tx1"/>
              </a:buClr>
            </a:pPr>
            <a:r>
              <a:rPr lang="en-US" altLang="ja-JP" b="1" dirty="0"/>
              <a:t>Clarify reasonable applications </a:t>
            </a:r>
            <a:r>
              <a:rPr lang="en-US" altLang="ja-JP" dirty="0"/>
              <a:t>for Smart Cities technologies we agree to build</a:t>
            </a:r>
          </a:p>
          <a:p>
            <a:pPr marL="528619" lvl="1" indent="-342891">
              <a:buClr>
                <a:schemeClr val="tx1"/>
              </a:buClr>
            </a:pPr>
            <a:r>
              <a:rPr lang="en-US" altLang="ja-JP" b="1" dirty="0"/>
              <a:t>See how to improve the draft Charter </a:t>
            </a:r>
            <a:r>
              <a:rPr lang="en-US" altLang="ja-JP" dirty="0"/>
              <a:t>for the potential Smart Cities Interest Group for further discussions</a:t>
            </a:r>
          </a:p>
          <a:p>
            <a:pPr marL="185727" lvl="1" indent="0">
              <a:buClr>
                <a:schemeClr val="tx1"/>
              </a:buClr>
              <a:buNone/>
            </a:pPr>
            <a:endParaRPr lang="en-US" altLang="ja-JP" sz="2133" dirty="0"/>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49</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B33A5B38-F6C5-4252-BA6D-076F6FA8B21D}"/>
              </a:ext>
            </a:extLst>
          </p:cNvPr>
          <p:cNvPicPr>
            <a:picLocks noChangeAspect="1"/>
          </p:cNvPicPr>
          <p:nvPr/>
        </p:nvPicPr>
        <p:blipFill>
          <a:blip r:embed="rId3"/>
          <a:stretch>
            <a:fillRect/>
          </a:stretch>
        </p:blipFill>
        <p:spPr>
          <a:xfrm>
            <a:off x="8820385" y="1219200"/>
            <a:ext cx="3020531" cy="4274819"/>
          </a:xfrm>
          <a:prstGeom prst="rect">
            <a:avLst/>
          </a:prstGeom>
        </p:spPr>
      </p:pic>
      <p:sp>
        <p:nvSpPr>
          <p:cNvPr id="7" name="Content Placeholder 2">
            <a:extLst>
              <a:ext uri="{FF2B5EF4-FFF2-40B4-BE49-F238E27FC236}">
                <a16:creationId xmlns:a16="http://schemas.microsoft.com/office/drawing/2014/main" id="{92E0D81A-D63B-4320-922A-6B6243E71E2D}"/>
              </a:ext>
            </a:extLst>
          </p:cNvPr>
          <p:cNvSpPr txBox="1">
            <a:spLocks/>
          </p:cNvSpPr>
          <p:nvPr/>
        </p:nvSpPr>
        <p:spPr>
          <a:xfrm>
            <a:off x="346635" y="4029451"/>
            <a:ext cx="10972357" cy="2171912"/>
          </a:xfrm>
          <a:prstGeom prst="rect">
            <a:avLst/>
          </a:prstGeom>
        </p:spPr>
        <p:txBody>
          <a:bodyPr vert="horz" lIns="121920" tIns="60960" rIns="121920" bIns="60960" rtlCol="0">
            <a:noAutofit/>
          </a:bodyPr>
          <a:lstStyle>
            <a:lvl1pPr marL="171450" indent="-171450" algn="l" defTabSz="685800" rtl="0" eaLnBrk="1" latinLnBrk="0" hangingPunct="1">
              <a:spcBef>
                <a:spcPts val="1500"/>
              </a:spcBef>
              <a:buClrTx/>
              <a:buSzPct val="70000"/>
              <a:buFont typeface="Wingdings" pitchFamily="2" charset="2"/>
              <a:buChar char="l"/>
              <a:defRPr sz="1500" kern="1200">
                <a:solidFill>
                  <a:schemeClr val="bg1"/>
                </a:solidFill>
                <a:latin typeface="+mn-lt"/>
                <a:ea typeface="+mn-ea"/>
                <a:cs typeface="+mn-cs"/>
              </a:defRPr>
            </a:lvl1pPr>
            <a:lvl2pPr marL="3429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2pPr>
            <a:lvl3pPr marL="5143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3pPr>
            <a:lvl4pPr marL="685800" indent="-171450" algn="l" defTabSz="685800" rtl="0" eaLnBrk="1" latinLnBrk="0" hangingPunct="1">
              <a:spcBef>
                <a:spcPts val="450"/>
              </a:spcBef>
              <a:buClr>
                <a:schemeClr val="bg1">
                  <a:lumMod val="75000"/>
                </a:schemeClr>
              </a:buClr>
              <a:buSzPct val="70000"/>
              <a:buFont typeface="Wingdings" pitchFamily="2" charset="2"/>
              <a:buChar char="l"/>
              <a:defRPr sz="1350" kern="1200">
                <a:solidFill>
                  <a:schemeClr val="bg1"/>
                </a:solidFill>
                <a:latin typeface="+mn-lt"/>
                <a:ea typeface="+mn-ea"/>
                <a:cs typeface="+mn-cs"/>
              </a:defRPr>
            </a:lvl4pPr>
            <a:lvl5pPr marL="857250" indent="-171450" algn="l" defTabSz="685800" rtl="0" eaLnBrk="1" latinLnBrk="0" hangingPunct="1">
              <a:spcBef>
                <a:spcPts val="450"/>
              </a:spcBef>
              <a:buClrTx/>
              <a:buSzPct val="70000"/>
              <a:buFont typeface="Wingdings" pitchFamily="2" charset="2"/>
              <a:buChar char="l"/>
              <a:defRPr sz="135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5727" lvl="1" indent="0">
              <a:buClr>
                <a:schemeClr val="tx1"/>
              </a:buClr>
              <a:buNone/>
            </a:pPr>
            <a:r>
              <a:rPr lang="ja-JP" altLang="en-US" sz="2400" dirty="0">
                <a:solidFill>
                  <a:schemeClr val="tx1"/>
                </a:solidFill>
              </a:rPr>
              <a:t>⇒ </a:t>
            </a:r>
            <a:r>
              <a:rPr lang="en-US" altLang="ja-JP" sz="2400" dirty="0">
                <a:solidFill>
                  <a:schemeClr val="tx1"/>
                </a:solidFill>
              </a:rPr>
              <a:t>Workshop report:</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4"/>
              </a:rPr>
              <a:t>https://www.w3.org/2021/06/smartcities-workshop/report.html</a:t>
            </a:r>
            <a:endParaRPr lang="en-US" altLang="ja-JP" sz="2133" dirty="0">
              <a:solidFill>
                <a:schemeClr val="tx1"/>
              </a:solidFill>
            </a:endParaRPr>
          </a:p>
          <a:p>
            <a:pPr marL="185727" lvl="1" indent="0">
              <a:buClr>
                <a:schemeClr val="tx1"/>
              </a:buClr>
              <a:buNone/>
            </a:pPr>
            <a:r>
              <a:rPr lang="ja-JP" altLang="en-US" sz="2133" dirty="0">
                <a:solidFill>
                  <a:schemeClr val="tx1"/>
                </a:solidFill>
              </a:rPr>
              <a:t>⇒</a:t>
            </a:r>
            <a:r>
              <a:rPr lang="en-US" altLang="ja-JP" sz="2133" dirty="0">
                <a:solidFill>
                  <a:schemeClr val="tx1"/>
                </a:solidFill>
              </a:rPr>
              <a:t> Draft Charter for a W3C Interest Group:</a:t>
            </a:r>
          </a:p>
          <a:p>
            <a:pPr marL="185727" lvl="1" indent="0">
              <a:buClr>
                <a:schemeClr val="tx1"/>
              </a:buClr>
              <a:buNone/>
            </a:pPr>
            <a:r>
              <a:rPr lang="en-US" altLang="ja-JP" sz="2133" dirty="0">
                <a:solidFill>
                  <a:schemeClr val="tx1"/>
                </a:solidFill>
              </a:rPr>
              <a:t>       </a:t>
            </a:r>
            <a:r>
              <a:rPr lang="en-US" altLang="ja-JP" sz="2133" dirty="0">
                <a:solidFill>
                  <a:schemeClr val="tx1"/>
                </a:solidFill>
                <a:hlinkClick r:id="rId5"/>
              </a:rPr>
              <a:t>https://w3c.github.io/wot/charters/smart-cities/smart-cities-ig-charter.html</a:t>
            </a:r>
            <a:endParaRPr lang="en-US" altLang="ja-JP" sz="2133" dirty="0">
              <a:solidFill>
                <a:schemeClr val="tx1"/>
              </a:solidFill>
            </a:endParaRPr>
          </a:p>
          <a:p>
            <a:pPr marL="185727" lvl="1" indent="0">
              <a:buClr>
                <a:schemeClr val="tx1"/>
              </a:buClr>
              <a:buNone/>
            </a:pPr>
            <a:endParaRPr lang="en-US" altLang="ja-JP" sz="2133" dirty="0">
              <a:solidFill>
                <a:schemeClr val="tx1"/>
              </a:solidFill>
            </a:endParaRPr>
          </a:p>
        </p:txBody>
      </p:sp>
    </p:spTree>
    <p:extLst>
      <p:ext uri="{BB962C8B-B14F-4D97-AF65-F5344CB8AC3E}">
        <p14:creationId xmlns:p14="http://schemas.microsoft.com/office/powerpoint/2010/main" val="403207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93" y="230723"/>
            <a:ext cx="10941415" cy="761119"/>
          </a:xfrm>
        </p:spPr>
        <p:txBody>
          <a:bodyPr>
            <a:normAutofit fontScale="90000"/>
          </a:bodyPr>
          <a:lstStyle/>
          <a:p>
            <a:r>
              <a:rPr lang="en-GB" sz="4267" dirty="0"/>
              <a:t>Open Web Platform: HTML5 and related specs</a:t>
            </a:r>
            <a:br>
              <a:rPr lang="en-GB" sz="4267" dirty="0"/>
            </a:br>
            <a:endParaRPr lang="en-GB" sz="4267" dirty="0"/>
          </a:p>
        </p:txBody>
      </p:sp>
      <p:sp>
        <p:nvSpPr>
          <p:cNvPr id="4" name="スライド番号プレースホルダー 3"/>
          <p:cNvSpPr>
            <a:spLocks noGrp="1"/>
          </p:cNvSpPr>
          <p:nvPr>
            <p:ph type="sldNum" sz="quarter" idx="12"/>
          </p:nvPr>
        </p:nvSpPr>
        <p:spPr/>
        <p:txBody>
          <a:bodyPr/>
          <a:lstStyle/>
          <a:p>
            <a:pPr>
              <a:defRPr/>
            </a:pPr>
            <a:fld id="{4FA09A62-1B62-497C-9E97-5080A51AE03B}" type="slidenum">
              <a:rPr lang="en-US" altLang="ja-JP" smtClean="0"/>
              <a:pPr>
                <a:defRPr/>
              </a:pPr>
              <a:t>5</a:t>
            </a:fld>
            <a:endParaRPr lang="en-US" altLang="ja-JP" dirty="0"/>
          </a:p>
        </p:txBody>
      </p:sp>
      <p:pic>
        <p:nvPicPr>
          <p:cNvPr id="3" name="図 2"/>
          <p:cNvPicPr>
            <a:picLocks noChangeAspect="1"/>
          </p:cNvPicPr>
          <p:nvPr/>
        </p:nvPicPr>
        <p:blipFill>
          <a:blip r:embed="rId3"/>
          <a:stretch>
            <a:fillRect/>
          </a:stretch>
        </p:blipFill>
        <p:spPr>
          <a:xfrm>
            <a:off x="1990646" y="1219201"/>
            <a:ext cx="8730655" cy="4912223"/>
          </a:xfrm>
          <a:prstGeom prst="rect">
            <a:avLst/>
          </a:prstGeom>
        </p:spPr>
      </p:pic>
      <p:sp>
        <p:nvSpPr>
          <p:cNvPr id="7" name="TextBox 11"/>
          <p:cNvSpPr txBox="1"/>
          <p:nvPr/>
        </p:nvSpPr>
        <p:spPr>
          <a:xfrm>
            <a:off x="3326825" y="6131423"/>
            <a:ext cx="5301003" cy="292388"/>
          </a:xfrm>
          <a:prstGeom prst="rect">
            <a:avLst/>
          </a:prstGeom>
          <a:noFill/>
        </p:spPr>
        <p:txBody>
          <a:bodyPr wrap="none" rtlCol="0">
            <a:spAutoFit/>
          </a:bodyPr>
          <a:lstStyle/>
          <a:p>
            <a:pPr algn="ctr"/>
            <a:r>
              <a:rPr lang="en-GB" sz="1300" dirty="0"/>
              <a:t>(by </a:t>
            </a:r>
            <a:r>
              <a:rPr lang="en-GB" sz="1300" dirty="0" err="1"/>
              <a:t>Tomoya</a:t>
            </a:r>
            <a:r>
              <a:rPr lang="en-GB" sz="1300" dirty="0"/>
              <a:t> </a:t>
            </a:r>
            <a:r>
              <a:rPr lang="en-GB" sz="1300" dirty="0" err="1"/>
              <a:t>Asai</a:t>
            </a:r>
            <a:r>
              <a:rPr lang="en-GB" sz="1300" dirty="0"/>
              <a:t> from </a:t>
            </a:r>
            <a:r>
              <a:rPr lang="en-GB" sz="1300" dirty="0" err="1"/>
              <a:t>WebDINO</a:t>
            </a:r>
            <a:r>
              <a:rPr lang="en-GB" sz="1300" dirty="0"/>
              <a:t>; former Mozilla Japan</a:t>
            </a:r>
            <a:r>
              <a:rPr lang="ja-JP" altLang="en-US" sz="1300" dirty="0"/>
              <a:t> </a:t>
            </a:r>
            <a:r>
              <a:rPr lang="en-US" altLang="ja-JP" sz="1300" dirty="0"/>
              <a:t>(http://webapi.link))</a:t>
            </a:r>
            <a:endParaRPr lang="en-GB" sz="1300" dirty="0"/>
          </a:p>
        </p:txBody>
      </p:sp>
      <p:sp>
        <p:nvSpPr>
          <p:cNvPr id="5" name="フッター プレースホルダー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02218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38" y="42628"/>
            <a:ext cx="11078633" cy="936761"/>
          </a:xfrm>
        </p:spPr>
        <p:txBody>
          <a:bodyPr>
            <a:normAutofit fontScale="90000"/>
          </a:bodyPr>
          <a:lstStyle/>
          <a:p>
            <a:r>
              <a:rPr lang="en-US" altLang="ja-JP" sz="4267" dirty="0"/>
              <a:t>W3C Standardization Cycle</a:t>
            </a:r>
            <a:br>
              <a:rPr lang="en-US" altLang="ja-JP" sz="4267" dirty="0"/>
            </a:br>
            <a:r>
              <a:rPr lang="en-US" altLang="ja-JP" sz="3200" dirty="0"/>
              <a:t>―</a:t>
            </a:r>
            <a:r>
              <a:rPr lang="ja-JP" altLang="en-US" sz="3200" dirty="0"/>
              <a:t> </a:t>
            </a:r>
            <a:r>
              <a:rPr lang="en-US" altLang="ja-JP" sz="3200" dirty="0"/>
              <a:t>based</a:t>
            </a:r>
            <a:r>
              <a:rPr lang="ja-JP" altLang="en-US" sz="3200" dirty="0"/>
              <a:t> </a:t>
            </a:r>
            <a:r>
              <a:rPr lang="en-US" altLang="ja-JP" sz="3200" dirty="0"/>
              <a:t>on</a:t>
            </a:r>
            <a:r>
              <a:rPr lang="ja-JP" altLang="en-US" sz="3200" dirty="0"/>
              <a:t> </a:t>
            </a:r>
            <a:r>
              <a:rPr lang="en-US" altLang="ja-JP" sz="3200" dirty="0"/>
              <a:t>industry use</a:t>
            </a:r>
            <a:r>
              <a:rPr lang="ja-JP" altLang="en-US" sz="3200" dirty="0"/>
              <a:t> </a:t>
            </a:r>
            <a:r>
              <a:rPr lang="en-US" altLang="ja-JP" sz="3200" dirty="0"/>
              <a:t>cases</a:t>
            </a:r>
            <a:r>
              <a:rPr lang="ja-JP" altLang="en-US" sz="3200" dirty="0"/>
              <a:t> </a:t>
            </a:r>
            <a:r>
              <a:rPr lang="en-US" altLang="ja-JP" sz="3200" dirty="0"/>
              <a:t>and</a:t>
            </a:r>
            <a:r>
              <a:rPr lang="ja-JP" altLang="en-US" sz="3200" dirty="0"/>
              <a:t> </a:t>
            </a:r>
            <a:r>
              <a:rPr lang="en-US" altLang="ja-JP" sz="3200" dirty="0"/>
              <a:t>implementations</a:t>
            </a:r>
            <a:endParaRPr lang="en-GB" sz="3200" dirty="0"/>
          </a:p>
        </p:txBody>
      </p:sp>
      <p:sp>
        <p:nvSpPr>
          <p:cNvPr id="3" name="スライド番号プレースホルダー 2"/>
          <p:cNvSpPr>
            <a:spLocks noGrp="1"/>
          </p:cNvSpPr>
          <p:nvPr>
            <p:ph type="sldNum" sz="quarter" idx="12"/>
          </p:nvPr>
        </p:nvSpPr>
        <p:spPr/>
        <p:txBody>
          <a:bodyPr/>
          <a:lstStyle/>
          <a:p>
            <a:fld id="{E76FF339-C289-BD4E-BE3A-0EFF8D97C3C0}" type="slidenum">
              <a:rPr lang="en-US" smtClean="0"/>
              <a:pPr/>
              <a:t>50</a:t>
            </a:fld>
            <a:endParaRPr lang="en-US" dirty="0"/>
          </a:p>
        </p:txBody>
      </p:sp>
      <p:sp>
        <p:nvSpPr>
          <p:cNvPr id="4" name="フッター プレースホルダー 3"/>
          <p:cNvSpPr>
            <a:spLocks noGrp="1"/>
          </p:cNvSpPr>
          <p:nvPr>
            <p:ph type="ftr" sz="quarter" idx="11"/>
          </p:nvPr>
        </p:nvSpPr>
        <p:spPr/>
        <p:txBody>
          <a:bodyPr/>
          <a:lstStyle/>
          <a:p>
            <a:endParaRPr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99" y="1268212"/>
            <a:ext cx="4492517" cy="5054081"/>
          </a:xfrm>
          <a:prstGeom prst="rect">
            <a:avLst/>
          </a:prstGeom>
        </p:spPr>
      </p:pic>
    </p:spTree>
    <p:extLst>
      <p:ext uri="{BB962C8B-B14F-4D97-AF65-F5344CB8AC3E}">
        <p14:creationId xmlns:p14="http://schemas.microsoft.com/office/powerpoint/2010/main" val="1923292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Criticism</a:t>
            </a:r>
          </a:p>
        </p:txBody>
      </p:sp>
      <p:sp>
        <p:nvSpPr>
          <p:cNvPr id="8" name="Content Placeholder 2"/>
          <p:cNvSpPr>
            <a:spLocks noGrp="1"/>
          </p:cNvSpPr>
          <p:nvPr>
            <p:ph idx="1"/>
          </p:nvPr>
        </p:nvSpPr>
        <p:spPr>
          <a:xfrm>
            <a:off x="240830" y="1219200"/>
            <a:ext cx="11228681" cy="4901617"/>
          </a:xfrm>
        </p:spPr>
        <p:txBody>
          <a:bodyPr>
            <a:noAutofit/>
          </a:bodyPr>
          <a:lstStyle/>
          <a:p>
            <a:pPr marL="528619" lvl="1" indent="-342891">
              <a:buClr>
                <a:schemeClr val="tx1"/>
              </a:buClr>
            </a:pPr>
            <a:r>
              <a:rPr lang="en-US" altLang="ja-JP" dirty="0"/>
              <a:t>As a globalized business model is based on capital mobility, following a business-oriented model may result in a </a:t>
            </a:r>
            <a:r>
              <a:rPr lang="en-US" altLang="ja-JP" b="1" dirty="0"/>
              <a:t>losing long-term strategy</a:t>
            </a:r>
            <a:r>
              <a:rPr lang="en-US" altLang="ja-JP" dirty="0"/>
              <a:t>: "The 'spatial fix' inevitably means that mobile capital can often 'write its own deals' to come to town, only to move on when it receives a better deal elsewhere. This is no less true for the smart city than it was for the industrial, [or] manufacturing city."</a:t>
            </a:r>
          </a:p>
          <a:p>
            <a:pPr marL="528619" lvl="1" indent="-342891">
              <a:buClr>
                <a:schemeClr val="tx1"/>
              </a:buClr>
            </a:pPr>
            <a:r>
              <a:rPr lang="en-US" altLang="ja-JP" dirty="0">
                <a:solidFill>
                  <a:srgbClr val="FF0000"/>
                </a:solidFill>
              </a:rPr>
              <a:t>The </a:t>
            </a:r>
            <a:r>
              <a:rPr lang="en-US" altLang="ja-JP" b="1" dirty="0">
                <a:solidFill>
                  <a:srgbClr val="FF0000"/>
                </a:solidFill>
              </a:rPr>
              <a:t>high level of big data collection and analytics </a:t>
            </a:r>
            <a:r>
              <a:rPr lang="en-US" altLang="ja-JP" dirty="0">
                <a:solidFill>
                  <a:srgbClr val="FF0000"/>
                </a:solidFill>
              </a:rPr>
              <a:t>has raised questions regarding surveillance in smart cities, particularly as it relates to predictive policing.</a:t>
            </a:r>
          </a:p>
          <a:p>
            <a:pPr marL="528619" lvl="1" indent="-342891">
              <a:buClr>
                <a:schemeClr val="tx1"/>
              </a:buClr>
            </a:pPr>
            <a:r>
              <a:rPr lang="en-US" altLang="ja-JP" dirty="0"/>
              <a:t>As of August 2018, the discussion on smart cities </a:t>
            </a:r>
            <a:r>
              <a:rPr lang="en-US" altLang="ja-JP" dirty="0" err="1"/>
              <a:t>centres</a:t>
            </a:r>
            <a:r>
              <a:rPr lang="en-US" altLang="ja-JP" dirty="0"/>
              <a:t> around the </a:t>
            </a:r>
            <a:r>
              <a:rPr lang="en-US" altLang="ja-JP" b="1" dirty="0"/>
              <a:t>usage and implementation of technology</a:t>
            </a:r>
            <a:r>
              <a:rPr lang="en-US" altLang="ja-JP" dirty="0"/>
              <a:t> rather than on the inhabitants of the cities and how they can be involved in the process.</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51</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8085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38200" y="365125"/>
            <a:ext cx="10515600" cy="820207"/>
          </a:xfrm>
        </p:spPr>
        <p:txBody>
          <a:bodyPr anchor="t">
            <a:normAutofit/>
          </a:bodyPr>
          <a:lstStyle/>
          <a:p>
            <a:r>
              <a:rPr lang="en-US" altLang="ja-JP"/>
              <a:t>Data Governance for Smart Cities</a:t>
            </a:r>
            <a:endParaRPr lang="ja-JP" altLang="en-US"/>
          </a:p>
        </p:txBody>
      </p:sp>
      <p:pic>
        <p:nvPicPr>
          <p:cNvPr id="3" name="図 2" descr="ダイアグラム&#10;&#10;自動的に生成された説明">
            <a:extLst>
              <a:ext uri="{FF2B5EF4-FFF2-40B4-BE49-F238E27FC236}">
                <a16:creationId xmlns:a16="http://schemas.microsoft.com/office/drawing/2014/main" id="{9FDFDCC6-3C50-476B-A106-9C13C0DA8D1B}"/>
              </a:ext>
            </a:extLst>
          </p:cNvPr>
          <p:cNvPicPr>
            <a:picLocks noChangeAspect="1"/>
          </p:cNvPicPr>
          <p:nvPr/>
        </p:nvPicPr>
        <p:blipFill>
          <a:blip r:embed="rId3"/>
          <a:stretch>
            <a:fillRect/>
          </a:stretch>
        </p:blipFill>
        <p:spPr>
          <a:xfrm>
            <a:off x="523077" y="1185332"/>
            <a:ext cx="6322833" cy="4821159"/>
          </a:xfrm>
          <a:prstGeom prst="rect">
            <a:avLst/>
          </a:prstGeom>
          <a:noFill/>
        </p:spPr>
      </p:pic>
      <p:sp>
        <p:nvSpPr>
          <p:cNvPr id="12" name="Content Placeholder 3">
            <a:extLst>
              <a:ext uri="{FF2B5EF4-FFF2-40B4-BE49-F238E27FC236}">
                <a16:creationId xmlns:a16="http://schemas.microsoft.com/office/drawing/2014/main" id="{E0B6B355-00E6-4576-AB2B-EABB24F5F854}"/>
              </a:ext>
            </a:extLst>
          </p:cNvPr>
          <p:cNvSpPr>
            <a:spLocks noGrp="1"/>
          </p:cNvSpPr>
          <p:nvPr>
            <p:ph sz="half" idx="2"/>
          </p:nvPr>
        </p:nvSpPr>
        <p:spPr>
          <a:xfrm>
            <a:off x="6892641" y="1185332"/>
            <a:ext cx="5181600" cy="4991631"/>
          </a:xfrm>
        </p:spPr>
        <p:txBody>
          <a:bodyPr>
            <a:normAutofit/>
          </a:bodyPr>
          <a:lstStyle/>
          <a:p>
            <a:pPr marL="0" indent="0">
              <a:buNone/>
            </a:pPr>
            <a:r>
              <a:rPr lang="en-US" dirty="0"/>
              <a:t>Data Transfer among various stakeholders</a:t>
            </a:r>
          </a:p>
          <a:p>
            <a:pPr lvl="1"/>
            <a:r>
              <a:rPr lang="en-US" sz="2800" dirty="0"/>
              <a:t>Who</a:t>
            </a:r>
          </a:p>
          <a:p>
            <a:pPr lvl="1"/>
            <a:r>
              <a:rPr lang="en-US" sz="2800" dirty="0"/>
              <a:t>What</a:t>
            </a:r>
          </a:p>
          <a:p>
            <a:pPr lvl="1"/>
            <a:r>
              <a:rPr lang="en-US" sz="2800" dirty="0"/>
              <a:t>When</a:t>
            </a:r>
          </a:p>
          <a:p>
            <a:pPr lvl="1"/>
            <a:r>
              <a:rPr lang="en-US" sz="2800" dirty="0"/>
              <a:t>How</a:t>
            </a:r>
          </a:p>
          <a:p>
            <a:pPr lvl="1">
              <a:buFont typeface="Wingdings" panose="05000000000000000000" pitchFamily="2" charset="2"/>
              <a:buChar char="Ø"/>
            </a:pPr>
            <a:r>
              <a:rPr lang="en-US" altLang="ja-JP" sz="2800" dirty="0"/>
              <a:t>Need clarification b</a:t>
            </a:r>
            <a:r>
              <a:rPr lang="en-US" sz="2800" dirty="0"/>
              <a:t>ased on concrete Use Cases by a dedicated IG </a:t>
            </a:r>
            <a:r>
              <a:rPr lang="en-US" sz="2800" dirty="0">
                <a:sym typeface="Wingdings" panose="05000000000000000000" pitchFamily="2" charset="2"/>
              </a:rPr>
              <a:t></a:t>
            </a:r>
            <a:endParaRPr lang="en-US" sz="2800" dirty="0"/>
          </a:p>
        </p:txBody>
      </p:sp>
      <p:sp>
        <p:nvSpPr>
          <p:cNvPr id="21" name="Date Placeholder 4">
            <a:extLst>
              <a:ext uri="{FF2B5EF4-FFF2-40B4-BE49-F238E27FC236}">
                <a16:creationId xmlns:a16="http://schemas.microsoft.com/office/drawing/2014/main" id="{A0567D57-5815-4DCA-AE6C-C49EFD98DB0D}"/>
              </a:ext>
            </a:extLst>
          </p:cNvPr>
          <p:cNvSpPr>
            <a:spLocks noGrp="1"/>
          </p:cNvSpPr>
          <p:nvPr>
            <p:ph type="dt" sz="half" idx="10"/>
          </p:nvPr>
        </p:nvSpPr>
        <p:spPr>
          <a:xfrm>
            <a:off x="838200" y="6356350"/>
            <a:ext cx="2743200" cy="365125"/>
          </a:xfrm>
        </p:spPr>
        <p:txBody>
          <a:bodyPr/>
          <a:lstStyle/>
          <a:p>
            <a:pPr>
              <a:spcAft>
                <a:spcPts val="600"/>
              </a:spcAft>
            </a:pPr>
            <a:fld id="{B2B00E5D-EC04-AA49-8D52-0FCB6E08F63D}" type="datetime1">
              <a:rPr lang="en-CA" smtClean="0"/>
              <a:pPr>
                <a:spcAft>
                  <a:spcPts val="600"/>
                </a:spcAft>
              </a:pPr>
              <a:t>2022-02-02</a:t>
            </a:fld>
            <a:endParaRPr lang="en-US"/>
          </a:p>
        </p:txBody>
      </p:sp>
      <p:sp>
        <p:nvSpPr>
          <p:cNvPr id="23" name="Footer Placeholder 5">
            <a:extLst>
              <a:ext uri="{FF2B5EF4-FFF2-40B4-BE49-F238E27FC236}">
                <a16:creationId xmlns:a16="http://schemas.microsoft.com/office/drawing/2014/main" id="{5A417859-910C-49F5-9EE4-0C7088A008C1}"/>
              </a:ext>
            </a:extLst>
          </p:cNvPr>
          <p:cNvSpPr>
            <a:spLocks noGrp="1"/>
          </p:cNvSpPr>
          <p:nvPr>
            <p:ph type="ftr" sz="quarter" idx="11"/>
          </p:nvPr>
        </p:nvSpPr>
        <p:spPr>
          <a:xfrm>
            <a:off x="4038600" y="6356350"/>
            <a:ext cx="4114800" cy="365125"/>
          </a:xfrm>
        </p:spPr>
        <p:txBody>
          <a:bodyPr/>
          <a:lstStyle/>
          <a:p>
            <a:pPr>
              <a:spcAft>
                <a:spcPts val="600"/>
              </a:spcAft>
            </a:pPr>
            <a:r>
              <a:rPr lang="en-US"/>
              <a:t>W3C Web of Things (WoT) WG/IG</a:t>
            </a:r>
          </a:p>
        </p:txBody>
      </p:sp>
      <p:sp>
        <p:nvSpPr>
          <p:cNvPr id="16" name="Slide Number Placeholder 5">
            <a:extLst>
              <a:ext uri="{FF2B5EF4-FFF2-40B4-BE49-F238E27FC236}">
                <a16:creationId xmlns:a16="http://schemas.microsoft.com/office/drawing/2014/main" id="{A8F9D93A-1CCB-474B-AFE0-A4C5F0EF5498}"/>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800"/>
              </a:spcAft>
            </a:pPr>
            <a:fld id="{E76FF339-C289-BD4E-BE3A-0EFF8D97C3C0}" type="slidenum">
              <a:rPr lang="en-US" smtClean="0"/>
              <a:pPr>
                <a:lnSpc>
                  <a:spcPct val="90000"/>
                </a:lnSpc>
                <a:spcAft>
                  <a:spcPts val="800"/>
                </a:spcAft>
              </a:pPr>
              <a:t>52</a:t>
            </a:fld>
            <a:endParaRPr lang="en-US"/>
          </a:p>
        </p:txBody>
      </p:sp>
    </p:spTree>
    <p:extLst>
      <p:ext uri="{BB962C8B-B14F-4D97-AF65-F5344CB8AC3E}">
        <p14:creationId xmlns:p14="http://schemas.microsoft.com/office/powerpoint/2010/main" val="2088177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pPr>
              <a:defRPr/>
            </a:pPr>
            <a:fld id="{E0DCCD9D-0B88-41EC-82B5-F73BD71B445F}" type="slidenum">
              <a:rPr lang="en-US" altLang="ja-JP" smtClean="0"/>
              <a:pPr>
                <a:defRPr/>
              </a:pPr>
              <a:t>53</a:t>
            </a:fld>
            <a:endParaRPr lang="en-US" altLang="ja-JP" dirty="0"/>
          </a:p>
        </p:txBody>
      </p:sp>
      <p:sp>
        <p:nvSpPr>
          <p:cNvPr id="2" name="Title 1"/>
          <p:cNvSpPr txBox="1">
            <a:spLocks noGrp="1"/>
          </p:cNvSpPr>
          <p:nvPr>
            <p:ph type="title" idx="4294967295"/>
          </p:nvPr>
        </p:nvSpPr>
        <p:spPr>
          <a:xfrm>
            <a:off x="346635" y="174813"/>
            <a:ext cx="12264944" cy="937684"/>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ltLang="ja-JP" sz="3467" dirty="0"/>
              <a:t>Please remember Web technology for whom?</a:t>
            </a:r>
            <a:br>
              <a:rPr lang="en-US" altLang="ja-JP" sz="3467" dirty="0"/>
            </a:br>
            <a:r>
              <a:rPr lang="en-US" altLang="ja-JP" sz="2400" dirty="0"/>
              <a:t>- When / Where / For whom / How it works</a:t>
            </a:r>
            <a:endParaRPr lang="en-US" sz="2400" dirty="0"/>
          </a:p>
        </p:txBody>
      </p:sp>
      <p:sp>
        <p:nvSpPr>
          <p:cNvPr id="6" name="Content Placeholder 2"/>
          <p:cNvSpPr txBox="1">
            <a:spLocks/>
          </p:cNvSpPr>
          <p:nvPr/>
        </p:nvSpPr>
        <p:spPr>
          <a:xfrm>
            <a:off x="254925" y="1164553"/>
            <a:ext cx="11693235" cy="4544689"/>
          </a:xfrm>
          <a:prstGeom prst="rect">
            <a:avLst/>
          </a:prstGeom>
        </p:spPr>
        <p:txBody>
          <a:bodyPr>
            <a:noAutofit/>
          </a:bodyPr>
          <a:lstStyle>
            <a:lvl1pPr marL="342900" indent="-342900" algn="l" rtl="0" eaLnBrk="0" fontAlgn="base" hangingPunct="0">
              <a:spcBef>
                <a:spcPct val="20000"/>
              </a:spcBef>
              <a:spcAft>
                <a:spcPct val="20000"/>
              </a:spcAft>
              <a:buClr>
                <a:srgbClr val="004F8A"/>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4F8A"/>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4F8A"/>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4F8A"/>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433372" lvl="1">
              <a:spcBef>
                <a:spcPts val="667"/>
              </a:spcBef>
              <a:buClr>
                <a:schemeClr val="tx1"/>
              </a:buClr>
            </a:pPr>
            <a:r>
              <a:rPr lang="en-US" altLang="ja-JP" sz="2667" dirty="0"/>
              <a:t>Various possible stakeholders and roles</a:t>
            </a:r>
          </a:p>
          <a:p>
            <a:pPr marL="966758" lvl="2">
              <a:spcBef>
                <a:spcPts val="667"/>
              </a:spcBef>
              <a:buClr>
                <a:schemeClr val="tx1"/>
              </a:buClr>
              <a:buFont typeface="Wingdings" panose="05000000000000000000" pitchFamily="2" charset="2"/>
              <a:buChar char="l"/>
            </a:pPr>
            <a:r>
              <a:rPr lang="en-US" altLang="ja-JP" sz="2667" dirty="0"/>
              <a:t>Governments?</a:t>
            </a:r>
          </a:p>
          <a:p>
            <a:pPr marL="966758" lvl="2">
              <a:spcBef>
                <a:spcPts val="667"/>
              </a:spcBef>
              <a:buClr>
                <a:schemeClr val="tx1"/>
              </a:buClr>
              <a:buFont typeface="Wingdings" panose="05000000000000000000" pitchFamily="2" charset="2"/>
              <a:buChar char="l"/>
            </a:pPr>
            <a:r>
              <a:rPr lang="en-US" altLang="ja-JP" sz="2667" dirty="0"/>
              <a:t>Content producers?</a:t>
            </a:r>
          </a:p>
          <a:p>
            <a:pPr marL="966758" lvl="2">
              <a:spcBef>
                <a:spcPts val="667"/>
              </a:spcBef>
              <a:buClr>
                <a:schemeClr val="tx1"/>
              </a:buClr>
              <a:buFont typeface="Wingdings" panose="05000000000000000000" pitchFamily="2" charset="2"/>
              <a:buChar char="l"/>
            </a:pPr>
            <a:r>
              <a:rPr lang="en-US" altLang="ja-JP" sz="2667" dirty="0"/>
              <a:t>Network providers?</a:t>
            </a:r>
          </a:p>
          <a:p>
            <a:pPr marL="966758" lvl="2">
              <a:spcBef>
                <a:spcPts val="667"/>
              </a:spcBef>
              <a:buClr>
                <a:schemeClr val="tx1"/>
              </a:buClr>
              <a:buFont typeface="Wingdings" panose="05000000000000000000" pitchFamily="2" charset="2"/>
              <a:buChar char="l"/>
            </a:pPr>
            <a:r>
              <a:rPr lang="en-US" altLang="ja-JP" sz="2667" dirty="0"/>
              <a:t>System developers?</a:t>
            </a:r>
          </a:p>
          <a:p>
            <a:pPr marL="966758" lvl="2">
              <a:spcBef>
                <a:spcPts val="667"/>
              </a:spcBef>
              <a:buClr>
                <a:schemeClr val="tx1"/>
              </a:buClr>
              <a:buFont typeface="Wingdings" panose="05000000000000000000" pitchFamily="2" charset="2"/>
              <a:buChar char="l"/>
            </a:pPr>
            <a:r>
              <a:rPr lang="en-US" altLang="ja-JP" sz="2667" dirty="0"/>
              <a:t>Hardware vendors?</a:t>
            </a:r>
          </a:p>
          <a:p>
            <a:pPr marL="966758" lvl="2">
              <a:spcBef>
                <a:spcPts val="667"/>
              </a:spcBef>
              <a:buClr>
                <a:schemeClr val="tx1"/>
              </a:buClr>
              <a:buFont typeface="Wingdings" panose="05000000000000000000" pitchFamily="2" charset="2"/>
              <a:buChar char="l"/>
            </a:pPr>
            <a:r>
              <a:rPr lang="en-US" altLang="ja-JP" sz="2667" dirty="0"/>
              <a:t>Infrastructure providers?</a:t>
            </a:r>
          </a:p>
          <a:p>
            <a:pPr marL="966758" lvl="2">
              <a:spcBef>
                <a:spcPts val="667"/>
              </a:spcBef>
              <a:buClr>
                <a:schemeClr val="tx1"/>
              </a:buClr>
              <a:buFont typeface="Wingdings" panose="05000000000000000000" pitchFamily="2" charset="2"/>
              <a:buChar char="l"/>
            </a:pPr>
            <a:r>
              <a:rPr lang="en-US" altLang="ja-JP" sz="2667" dirty="0"/>
              <a:t>Service providers?</a:t>
            </a:r>
          </a:p>
          <a:p>
            <a:pPr marL="966758" lvl="2">
              <a:spcBef>
                <a:spcPts val="667"/>
              </a:spcBef>
              <a:buClr>
                <a:schemeClr val="tx1"/>
              </a:buClr>
              <a:buFont typeface="Wingdings" panose="05000000000000000000" pitchFamily="2" charset="2"/>
              <a:buChar char="l"/>
            </a:pPr>
            <a:r>
              <a:rPr lang="en-US" altLang="ja-JP" sz="2667" dirty="0"/>
              <a:t>Users (=Everybody)</a:t>
            </a:r>
            <a:r>
              <a:rPr lang="ja-JP" altLang="en-US" sz="2667" dirty="0"/>
              <a:t> </a:t>
            </a:r>
            <a:r>
              <a:rPr lang="ja-JP" altLang="en-US" sz="2667" dirty="0">
                <a:solidFill>
                  <a:srgbClr val="FF0000"/>
                </a:solidFill>
              </a:rPr>
              <a:t>⇐</a:t>
            </a:r>
            <a:r>
              <a:rPr lang="en-US" altLang="ja-JP" sz="2667" dirty="0">
                <a:solidFill>
                  <a:srgbClr val="FF0000"/>
                </a:solidFill>
              </a:rPr>
              <a:t> Most important stakeholders</a:t>
            </a:r>
            <a:r>
              <a:rPr lang="ja-JP" altLang="en-US" sz="2667" dirty="0">
                <a:solidFill>
                  <a:srgbClr val="FF0000"/>
                </a:solidFill>
              </a:rPr>
              <a:t>！</a:t>
            </a:r>
            <a:endParaRPr lang="en-US" altLang="ja-JP" sz="2667" dirty="0">
              <a:solidFill>
                <a:srgbClr val="FF0000"/>
              </a:solidFill>
            </a:endParaRPr>
          </a:p>
        </p:txBody>
      </p:sp>
      <p:sp>
        <p:nvSpPr>
          <p:cNvPr id="3" name="フッター プレースホルダー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96225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8074" y="1554756"/>
            <a:ext cx="3718437" cy="1824171"/>
          </a:xfrm>
          <a:prstGeom prst="rect">
            <a:avLst/>
          </a:prstGeom>
        </p:spPr>
        <p:txBody>
          <a:bodyPr vert="horz" lIns="121920" tIns="60960" rIns="121920" bIns="60960" rtlCol="0" anchor="b" anchorCtr="0">
            <a:noAutofit/>
          </a:bodyPr>
          <a:lstStyle>
            <a:lvl1pPr algn="l" defTabSz="685800" rtl="0" eaLnBrk="1" latinLnBrk="0" hangingPunct="1">
              <a:spcBef>
                <a:spcPct val="0"/>
              </a:spcBef>
              <a:buNone/>
              <a:defRPr sz="2100" b="0" kern="1200">
                <a:solidFill>
                  <a:schemeClr val="bg1"/>
                </a:solidFill>
                <a:latin typeface="+mj-lt"/>
                <a:ea typeface="+mj-ea"/>
                <a:cs typeface="+mj-cs"/>
              </a:defRPr>
            </a:lvl1pPr>
          </a:lstStyle>
          <a:p>
            <a:endParaRPr lang="en-US" altLang="ja-JP" sz="2267" dirty="0">
              <a:solidFill>
                <a:schemeClr val="tx1"/>
              </a:solidFill>
            </a:endParaRPr>
          </a:p>
          <a:p>
            <a:r>
              <a:rPr lang="en-US" altLang="ja-JP" sz="2267" dirty="0">
                <a:solidFill>
                  <a:schemeClr val="tx1"/>
                </a:solidFill>
              </a:rPr>
              <a:t>May the Web standards be your companion helping you improve the world!</a:t>
            </a:r>
            <a:endParaRPr lang="en-US" sz="2267" dirty="0">
              <a:solidFill>
                <a:schemeClr val="tx1"/>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8951" y="1171579"/>
            <a:ext cx="7499757" cy="5264056"/>
          </a:xfrm>
          <a:prstGeom prst="rect">
            <a:avLst/>
          </a:prstGeom>
        </p:spPr>
      </p:pic>
      <p:sp>
        <p:nvSpPr>
          <p:cNvPr id="6" name="テキスト プレースホルダー 5"/>
          <p:cNvSpPr>
            <a:spLocks noGrp="1"/>
          </p:cNvSpPr>
          <p:nvPr>
            <p:ph type="body" sz="half" idx="2"/>
          </p:nvPr>
        </p:nvSpPr>
        <p:spPr>
          <a:xfrm>
            <a:off x="331961" y="306296"/>
            <a:ext cx="7732177" cy="673595"/>
          </a:xfrm>
        </p:spPr>
        <p:txBody>
          <a:bodyPr>
            <a:noAutofit/>
          </a:bodyPr>
          <a:lstStyle/>
          <a:p>
            <a:r>
              <a:rPr lang="en-US" altLang="ja-JP" sz="4267" dirty="0"/>
              <a:t>Thank you!</a:t>
            </a:r>
            <a:endParaRPr lang="ja-JP" altLang="en-US" sz="4267" dirty="0"/>
          </a:p>
        </p:txBody>
      </p:sp>
      <p:sp>
        <p:nvSpPr>
          <p:cNvPr id="7" name="Slide Number Placeholder 6"/>
          <p:cNvSpPr>
            <a:spLocks noGrp="1"/>
          </p:cNvSpPr>
          <p:nvPr>
            <p:ph type="sldNum" sz="quarter" idx="12"/>
          </p:nvPr>
        </p:nvSpPr>
        <p:spPr/>
        <p:txBody>
          <a:bodyPr/>
          <a:lstStyle/>
          <a:p>
            <a:fld id="{E76FF339-C289-BD4E-BE3A-0EFF8D97C3C0}" type="slidenum">
              <a:rPr lang="en-US" smtClean="0"/>
              <a:pPr/>
              <a:t>54</a:t>
            </a:fld>
            <a:endParaRPr lang="en-US"/>
          </a:p>
        </p:txBody>
      </p:sp>
      <p:sp>
        <p:nvSpPr>
          <p:cNvPr id="2" name="フッター プレースホルダー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0851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559" y="244987"/>
            <a:ext cx="9001391" cy="761119"/>
          </a:xfrm>
        </p:spPr>
        <p:txBody>
          <a:bodyPr/>
          <a:lstStyle/>
          <a:p>
            <a:r>
              <a:rPr lang="en-GB" sz="4267" dirty="0"/>
              <a:t>Familiar examples of HTML5 features</a:t>
            </a:r>
          </a:p>
        </p:txBody>
      </p:sp>
      <p:sp>
        <p:nvSpPr>
          <p:cNvPr id="8" name="Content Placeholder 2"/>
          <p:cNvSpPr>
            <a:spLocks noGrp="1"/>
          </p:cNvSpPr>
          <p:nvPr>
            <p:ph idx="1"/>
          </p:nvPr>
        </p:nvSpPr>
        <p:spPr>
          <a:xfrm>
            <a:off x="592559" y="1219200"/>
            <a:ext cx="8580384" cy="3211459"/>
          </a:xfrm>
        </p:spPr>
        <p:txBody>
          <a:bodyPr>
            <a:noAutofit/>
          </a:bodyPr>
          <a:lstStyle/>
          <a:p>
            <a:pPr marL="528619" lvl="1" indent="-342891">
              <a:buClr>
                <a:schemeClr val="tx1"/>
              </a:buClr>
            </a:pPr>
            <a:r>
              <a:rPr lang="en-US" altLang="ja-JP" b="1" dirty="0"/>
              <a:t>Video/Audio capability without plug-ins</a:t>
            </a:r>
          </a:p>
          <a:p>
            <a:pPr marL="528619" lvl="1" indent="-342891">
              <a:buClr>
                <a:schemeClr val="tx1"/>
              </a:buClr>
            </a:pPr>
            <a:r>
              <a:rPr lang="en-US" altLang="ja-JP" b="1" dirty="0"/>
              <a:t>Duplex network connection using WebSocket</a:t>
            </a:r>
          </a:p>
          <a:p>
            <a:pPr marL="528619" lvl="1" indent="-342891">
              <a:buClr>
                <a:schemeClr val="tx1"/>
              </a:buClr>
            </a:pPr>
            <a:r>
              <a:rPr lang="en-US" altLang="ja-JP" b="1" dirty="0"/>
              <a:t>2D/3D graphics using Canvas</a:t>
            </a:r>
          </a:p>
          <a:p>
            <a:pPr marL="528619" lvl="1" indent="-342891">
              <a:buClr>
                <a:schemeClr val="tx1"/>
              </a:buClr>
            </a:pPr>
            <a:r>
              <a:rPr lang="en-US" altLang="ja-JP" b="1" dirty="0"/>
              <a:t>Local data storage</a:t>
            </a:r>
          </a:p>
          <a:p>
            <a:pPr marL="528619" lvl="1" indent="-342891">
              <a:buClr>
                <a:schemeClr val="tx1"/>
              </a:buClr>
            </a:pPr>
            <a:r>
              <a:rPr lang="en-US" altLang="ja-JP" b="1" dirty="0" err="1"/>
              <a:t>Pulti</a:t>
            </a:r>
            <a:r>
              <a:rPr lang="en-US" altLang="ja-JP" b="1" dirty="0"/>
              <a:t>-processing using Worker</a:t>
            </a:r>
          </a:p>
        </p:txBody>
      </p:sp>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6</a:t>
            </a:fld>
            <a:endParaRPr lang="en-US" altLang="ja-JP" dirty="0"/>
          </a:p>
        </p:txBody>
      </p:sp>
      <p:sp>
        <p:nvSpPr>
          <p:cNvPr id="4" name="フッター プレースホルダー 3"/>
          <p:cNvSpPr>
            <a:spLocks noGrp="1"/>
          </p:cNvSpPr>
          <p:nvPr>
            <p:ph type="ftr" sz="quarter" idx="11"/>
          </p:nvPr>
        </p:nvSpPr>
        <p:spPr/>
        <p:txBody>
          <a:bodyPr/>
          <a:lstStyle/>
          <a:p>
            <a:endParaRPr lang="en-US"/>
          </a:p>
        </p:txBody>
      </p:sp>
      <p:sp>
        <p:nvSpPr>
          <p:cNvPr id="7" name="Content Placeholder 2"/>
          <p:cNvSpPr txBox="1">
            <a:spLocks/>
          </p:cNvSpPr>
          <p:nvPr/>
        </p:nvSpPr>
        <p:spPr bwMode="auto">
          <a:xfrm>
            <a:off x="1" y="3838219"/>
            <a:ext cx="8690719" cy="25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20000"/>
              </a:spcAft>
              <a:buClr>
                <a:srgbClr val="00518E"/>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0"/>
              </a:spcBef>
              <a:spcAft>
                <a:spcPct val="0"/>
              </a:spcAft>
              <a:buClr>
                <a:srgbClr val="00518E"/>
              </a:buClr>
              <a:buFont typeface="Wingdings" pitchFamily="2" charset="2"/>
              <a:buChar char="l"/>
              <a:defRPr kumimoji="1" sz="2800">
                <a:solidFill>
                  <a:schemeClr val="tx1"/>
                </a:solidFill>
                <a:latin typeface="+mn-lt"/>
                <a:ea typeface="+mn-ea"/>
              </a:defRPr>
            </a:lvl2pPr>
            <a:lvl3pPr marL="1143000" indent="-228600" algn="l" rtl="0" eaLnBrk="0" fontAlgn="base" hangingPunct="0">
              <a:spcBef>
                <a:spcPct val="0"/>
              </a:spcBef>
              <a:spcAft>
                <a:spcPct val="0"/>
              </a:spcAft>
              <a:buClr>
                <a:srgbClr val="00518E"/>
              </a:buClr>
              <a:buSzPct val="80000"/>
              <a:buFont typeface="Wingdings" pitchFamily="2" charset="2"/>
              <a:buChar char="u"/>
              <a:defRPr kumimoji="1" sz="2400">
                <a:solidFill>
                  <a:schemeClr val="tx1"/>
                </a:solidFill>
                <a:latin typeface="+mn-lt"/>
                <a:ea typeface="+mn-ea"/>
              </a:defRPr>
            </a:lvl3pPr>
            <a:lvl4pPr marL="16002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4pPr>
            <a:lvl5pPr marL="2057400" indent="-228600" algn="l" rtl="0" eaLnBrk="0" fontAlgn="base" hangingPunct="0">
              <a:spcBef>
                <a:spcPct val="0"/>
              </a:spcBef>
              <a:spcAft>
                <a:spcPct val="0"/>
              </a:spcAft>
              <a:buClr>
                <a:srgbClr val="00518E"/>
              </a:buClr>
              <a:buChar char="–"/>
              <a:defRPr kumimoji="1" sz="2000">
                <a:solidFill>
                  <a:schemeClr val="tx1"/>
                </a:solidFill>
                <a:latin typeface="+mn-lt"/>
                <a:ea typeface="+mn-ea"/>
              </a:defRPr>
            </a:lvl5pPr>
            <a:lvl6pPr marL="2514600" indent="-228600" algn="l" rtl="0" fontAlgn="base">
              <a:spcBef>
                <a:spcPct val="0"/>
              </a:spcBef>
              <a:spcAft>
                <a:spcPct val="0"/>
              </a:spcAft>
              <a:buClr>
                <a:srgbClr val="0000FF"/>
              </a:buClr>
              <a:buChar char="–"/>
              <a:defRPr kumimoji="1">
                <a:solidFill>
                  <a:schemeClr val="tx1"/>
                </a:solidFill>
                <a:latin typeface="+mn-lt"/>
                <a:ea typeface="+mn-ea"/>
              </a:defRPr>
            </a:lvl6pPr>
            <a:lvl7pPr marL="2971800" indent="-228600" algn="l" rtl="0" fontAlgn="base">
              <a:spcBef>
                <a:spcPct val="0"/>
              </a:spcBef>
              <a:spcAft>
                <a:spcPct val="0"/>
              </a:spcAft>
              <a:buClr>
                <a:srgbClr val="0000FF"/>
              </a:buClr>
              <a:buChar char="–"/>
              <a:defRPr kumimoji="1">
                <a:solidFill>
                  <a:schemeClr val="tx1"/>
                </a:solidFill>
                <a:latin typeface="+mn-lt"/>
                <a:ea typeface="+mn-ea"/>
              </a:defRPr>
            </a:lvl7pPr>
            <a:lvl8pPr marL="3429000" indent="-228600" algn="l" rtl="0" fontAlgn="base">
              <a:spcBef>
                <a:spcPct val="0"/>
              </a:spcBef>
              <a:spcAft>
                <a:spcPct val="0"/>
              </a:spcAft>
              <a:buClr>
                <a:srgbClr val="0000FF"/>
              </a:buClr>
              <a:buChar char="–"/>
              <a:defRPr kumimoji="1">
                <a:solidFill>
                  <a:schemeClr val="tx1"/>
                </a:solidFill>
                <a:latin typeface="+mn-lt"/>
                <a:ea typeface="+mn-ea"/>
              </a:defRPr>
            </a:lvl8pPr>
            <a:lvl9pPr marL="3886200" indent="-228600" algn="l" rtl="0" fontAlgn="base">
              <a:spcBef>
                <a:spcPct val="0"/>
              </a:spcBef>
              <a:spcAft>
                <a:spcPct val="0"/>
              </a:spcAft>
              <a:buClr>
                <a:srgbClr val="0000FF"/>
              </a:buClr>
              <a:buChar char="–"/>
              <a:defRPr kumimoji="1">
                <a:solidFill>
                  <a:schemeClr val="tx1"/>
                </a:solidFill>
                <a:latin typeface="+mn-lt"/>
                <a:ea typeface="+mn-ea"/>
              </a:defRPr>
            </a:lvl9pPr>
          </a:lstStyle>
          <a:p>
            <a:pPr marL="928659" lvl="2" indent="-342891"/>
            <a:r>
              <a:rPr lang="en-US" altLang="ja-JP" sz="2133" b="1" kern="0" dirty="0"/>
              <a:t>Your friendly </a:t>
            </a:r>
            <a:r>
              <a:rPr lang="en-US" altLang="ja-JP" sz="2133" b="1" kern="0" dirty="0" err="1"/>
              <a:t>WebApps</a:t>
            </a:r>
            <a:r>
              <a:rPr lang="en-US" altLang="ja-JP" sz="2133" b="1" kern="0" dirty="0"/>
              <a:t>:</a:t>
            </a:r>
          </a:p>
          <a:p>
            <a:pPr marL="1538244" lvl="3" indent="-342891"/>
            <a:r>
              <a:rPr lang="en-US" altLang="ja-JP" sz="2133" b="1" kern="0" dirty="0"/>
              <a:t>Google</a:t>
            </a:r>
          </a:p>
          <a:p>
            <a:pPr marL="1538244" lvl="3" indent="-342891"/>
            <a:r>
              <a:rPr lang="en-US" altLang="ja-JP" sz="2133" b="1" kern="0" dirty="0"/>
              <a:t>Amazon</a:t>
            </a:r>
          </a:p>
          <a:p>
            <a:pPr marL="1538244" lvl="3" indent="-342891"/>
            <a:r>
              <a:rPr lang="en-US" altLang="ja-JP" sz="2133" b="1" kern="0" dirty="0"/>
              <a:t>Facebook</a:t>
            </a:r>
          </a:p>
          <a:p>
            <a:pPr marL="1538244" lvl="3" indent="-342891"/>
            <a:r>
              <a:rPr lang="en-US" altLang="ja-JP" sz="2133" b="1" kern="0" dirty="0"/>
              <a:t>Netflix</a:t>
            </a:r>
          </a:p>
          <a:p>
            <a:pPr marL="1804938" lvl="4" indent="0">
              <a:buNone/>
            </a:pPr>
            <a:r>
              <a:rPr lang="en-US" altLang="ja-JP" sz="2133" b="1" kern="0" dirty="0"/>
              <a:t>Etc.</a:t>
            </a:r>
          </a:p>
          <a:p>
            <a:pPr marL="1195353" lvl="3" indent="0">
              <a:buNone/>
            </a:pPr>
            <a:endParaRPr lang="en-US" altLang="ja-JP" sz="2133" b="1" kern="0" dirty="0"/>
          </a:p>
        </p:txBody>
      </p:sp>
    </p:spTree>
    <p:extLst>
      <p:ext uri="{BB962C8B-B14F-4D97-AF65-F5344CB8AC3E}">
        <p14:creationId xmlns:p14="http://schemas.microsoft.com/office/powerpoint/2010/main" val="167214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7</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pPr>
              <a:lnSpc>
                <a:spcPct val="80000"/>
              </a:lnSpc>
            </a:pPr>
            <a:r>
              <a:rPr lang="en-GB" altLang="ja-JP" sz="3733" dirty="0"/>
              <a:t>Web</a:t>
            </a:r>
            <a:r>
              <a:rPr lang="ja-JP" altLang="en-US" sz="3733" dirty="0"/>
              <a:t> </a:t>
            </a:r>
            <a:r>
              <a:rPr lang="en-US" altLang="ja-JP" sz="3733" dirty="0"/>
              <a:t>as</a:t>
            </a:r>
            <a:r>
              <a:rPr lang="ja-JP" altLang="en-US" sz="3733" dirty="0"/>
              <a:t> </a:t>
            </a:r>
            <a:r>
              <a:rPr lang="en-US" altLang="ja-JP" sz="3733" dirty="0"/>
              <a:t>platform</a:t>
            </a:r>
            <a:r>
              <a:rPr lang="ja-JP" altLang="en-US" sz="3733" dirty="0"/>
              <a:t> </a:t>
            </a:r>
            <a:r>
              <a:rPr lang="en-US" altLang="ja-JP" sz="3733" dirty="0"/>
              <a:t>for</a:t>
            </a:r>
            <a:r>
              <a:rPr lang="ja-JP" altLang="en-US" sz="3733" dirty="0"/>
              <a:t> </a:t>
            </a:r>
            <a:r>
              <a:rPr lang="en-US" altLang="ja-JP" sz="3733" dirty="0"/>
              <a:t>data</a:t>
            </a:r>
            <a:r>
              <a:rPr lang="ja-JP" altLang="en-US" sz="3733" dirty="0"/>
              <a:t> </a:t>
            </a:r>
            <a:r>
              <a:rPr lang="en-US" altLang="ja-JP" sz="3733" dirty="0"/>
              <a:t>transfer</a:t>
            </a:r>
            <a:br>
              <a:rPr lang="en-US" altLang="ja-JP" sz="3733" dirty="0"/>
            </a:br>
            <a:r>
              <a:rPr lang="en-US" altLang="ja-JP" sz="3200" dirty="0"/>
              <a:t>- Independent from devices or OSs</a:t>
            </a:r>
            <a:endParaRPr lang="ja-JP" altLang="en-US" sz="3200" dirty="0"/>
          </a:p>
        </p:txBody>
      </p:sp>
      <p:pic>
        <p:nvPicPr>
          <p:cNvPr id="4" name="図 3" descr="テキスト, 地図 が含まれている画像&#10;&#10;自動的に生成された説明">
            <a:extLst>
              <a:ext uri="{FF2B5EF4-FFF2-40B4-BE49-F238E27FC236}">
                <a16:creationId xmlns:a16="http://schemas.microsoft.com/office/drawing/2014/main" id="{9ACC70F3-71A5-4BE4-96E2-8B33184335C4}"/>
              </a:ext>
            </a:extLst>
          </p:cNvPr>
          <p:cNvPicPr>
            <a:picLocks noChangeAspect="1"/>
          </p:cNvPicPr>
          <p:nvPr/>
        </p:nvPicPr>
        <p:blipFill>
          <a:blip r:embed="rId3"/>
          <a:stretch>
            <a:fillRect/>
          </a:stretch>
        </p:blipFill>
        <p:spPr>
          <a:xfrm>
            <a:off x="2582228" y="1219201"/>
            <a:ext cx="7399816" cy="5235388"/>
          </a:xfrm>
          <a:prstGeom prst="rect">
            <a:avLst/>
          </a:prstGeom>
        </p:spPr>
      </p:pic>
    </p:spTree>
    <p:extLst>
      <p:ext uri="{BB962C8B-B14F-4D97-AF65-F5344CB8AC3E}">
        <p14:creationId xmlns:p14="http://schemas.microsoft.com/office/powerpoint/2010/main" val="58461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8</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p:txBody>
          <a:bodyPr/>
          <a:lstStyle/>
          <a:p>
            <a:r>
              <a:rPr lang="en-US" altLang="ja-JP" sz="3733" dirty="0"/>
              <a:t>Web standards applied to various industries</a:t>
            </a:r>
            <a:br>
              <a:rPr lang="en-GB" altLang="ja-JP" sz="3733" dirty="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820" y="1238114"/>
            <a:ext cx="7319763" cy="5178749"/>
          </a:xfrm>
          <a:prstGeom prst="rect">
            <a:avLst/>
          </a:prstGeom>
        </p:spPr>
      </p:pic>
    </p:spTree>
    <p:extLst>
      <p:ext uri="{BB962C8B-B14F-4D97-AF65-F5344CB8AC3E}">
        <p14:creationId xmlns:p14="http://schemas.microsoft.com/office/powerpoint/2010/main" val="315943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FA09A62-1B62-497C-9E97-5080A51AE03B}" type="slidenum">
              <a:rPr lang="en-US" altLang="ja-JP" smtClean="0"/>
              <a:pPr>
                <a:defRPr/>
              </a:pPr>
              <a:t>9</a:t>
            </a:fld>
            <a:endParaRPr lang="en-US" altLang="ja-JP" dirty="0"/>
          </a:p>
        </p:txBody>
      </p:sp>
      <p:sp>
        <p:nvSpPr>
          <p:cNvPr id="5" name="フッター プレースホルダー 4"/>
          <p:cNvSpPr>
            <a:spLocks noGrp="1"/>
          </p:cNvSpPr>
          <p:nvPr>
            <p:ph type="ftr" sz="quarter" idx="11"/>
          </p:nvPr>
        </p:nvSpPr>
        <p:spPr/>
        <p:txBody>
          <a:bodyPr/>
          <a:lstStyle/>
          <a:p>
            <a:endParaRPr lang="en-US"/>
          </a:p>
        </p:txBody>
      </p:sp>
      <p:sp>
        <p:nvSpPr>
          <p:cNvPr id="10" name="タイトル 9"/>
          <p:cNvSpPr>
            <a:spLocks noGrp="1"/>
          </p:cNvSpPr>
          <p:nvPr>
            <p:ph type="title"/>
          </p:nvPr>
        </p:nvSpPr>
        <p:spPr>
          <a:xfrm>
            <a:off x="554568" y="59485"/>
            <a:ext cx="11078633" cy="936761"/>
          </a:xfrm>
        </p:spPr>
        <p:txBody>
          <a:bodyPr>
            <a:normAutofit fontScale="90000"/>
          </a:bodyPr>
          <a:lstStyle/>
          <a:p>
            <a:r>
              <a:rPr lang="en-US" altLang="ja-JP" sz="3733" dirty="0"/>
              <a:t>TV</a:t>
            </a:r>
            <a:br>
              <a:rPr lang="en-US" altLang="ja-JP" sz="3733" dirty="0"/>
            </a:br>
            <a:r>
              <a:rPr lang="ja-JP" altLang="en-US" sz="3200" dirty="0"/>
              <a:t>ー </a:t>
            </a:r>
            <a:r>
              <a:rPr lang="en-US" altLang="ja-JP" sz="3200" dirty="0"/>
              <a:t>Broadcasting and communications</a:t>
            </a:r>
            <a:br>
              <a:rPr lang="en-GB" altLang="ja-JP" sz="3733" dirty="0"/>
            </a:br>
            <a:endParaRPr kumimoji="1" lang="ja-JP" altLang="en-US" dirty="0"/>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4" y="1988941"/>
            <a:ext cx="4323731" cy="2882487"/>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712" y="1988940"/>
            <a:ext cx="4290488" cy="2860325"/>
          </a:xfrm>
          <a:prstGeom prst="rect">
            <a:avLst/>
          </a:prstGeom>
        </p:spPr>
      </p:pic>
      <p:cxnSp>
        <p:nvCxnSpPr>
          <p:cNvPr id="21" name="直線矢印コネクタ 20"/>
          <p:cNvCxnSpPr/>
          <p:nvPr/>
        </p:nvCxnSpPr>
        <p:spPr>
          <a:xfrm>
            <a:off x="5342562" y="2666699"/>
            <a:ext cx="1794553"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22" name="テキスト ボックス 21"/>
          <p:cNvSpPr txBox="1"/>
          <p:nvPr/>
        </p:nvSpPr>
        <p:spPr>
          <a:xfrm>
            <a:off x="763065" y="1389290"/>
            <a:ext cx="4945008" cy="461665"/>
          </a:xfrm>
          <a:prstGeom prst="rect">
            <a:avLst/>
          </a:prstGeom>
          <a:noFill/>
        </p:spPr>
        <p:txBody>
          <a:bodyPr wrap="square" rtlCol="0">
            <a:spAutoFit/>
          </a:bodyPr>
          <a:lstStyle/>
          <a:p>
            <a:r>
              <a:rPr kumimoji="1" lang="en-US" altLang="ja-JP" sz="2400" dirty="0"/>
              <a:t>Broadcasting content from the tuner</a:t>
            </a:r>
            <a:endParaRPr kumimoji="1" lang="ja-JP" altLang="en-US" sz="2400" dirty="0"/>
          </a:p>
        </p:txBody>
      </p:sp>
      <p:sp>
        <p:nvSpPr>
          <p:cNvPr id="24" name="テキスト ボックス 23"/>
          <p:cNvSpPr txBox="1"/>
          <p:nvPr/>
        </p:nvSpPr>
        <p:spPr>
          <a:xfrm>
            <a:off x="7384475" y="1389290"/>
            <a:ext cx="4420141" cy="461665"/>
          </a:xfrm>
          <a:prstGeom prst="rect">
            <a:avLst/>
          </a:prstGeom>
          <a:noFill/>
        </p:spPr>
        <p:txBody>
          <a:bodyPr wrap="square" rtlCol="0">
            <a:spAutoFit/>
          </a:bodyPr>
          <a:lstStyle/>
          <a:p>
            <a:r>
              <a:rPr kumimoji="1" lang="en-US" altLang="ja-JP" sz="2400" dirty="0"/>
              <a:t>Web content from the browser</a:t>
            </a:r>
            <a:endParaRPr kumimoji="1" lang="ja-JP" altLang="en-US" sz="24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9597" y="3452717"/>
            <a:ext cx="1300480" cy="1950720"/>
          </a:xfrm>
          <a:prstGeom prst="rect">
            <a:avLst/>
          </a:prstGeom>
        </p:spPr>
      </p:pic>
      <p:cxnSp>
        <p:nvCxnSpPr>
          <p:cNvPr id="27" name="直線矢印コネクタ 26"/>
          <p:cNvCxnSpPr/>
          <p:nvPr/>
        </p:nvCxnSpPr>
        <p:spPr>
          <a:xfrm>
            <a:off x="6239837" y="2666699"/>
            <a:ext cx="0" cy="763484"/>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1" name="テキスト ボックス 30"/>
          <p:cNvSpPr txBox="1"/>
          <p:nvPr/>
        </p:nvSpPr>
        <p:spPr>
          <a:xfrm>
            <a:off x="3128996" y="5316955"/>
            <a:ext cx="6509505" cy="830997"/>
          </a:xfrm>
          <a:prstGeom prst="rect">
            <a:avLst/>
          </a:prstGeom>
          <a:noFill/>
        </p:spPr>
        <p:txBody>
          <a:bodyPr wrap="square" rtlCol="0">
            <a:spAutoFit/>
          </a:bodyPr>
          <a:lstStyle/>
          <a:p>
            <a:pPr algn="ctr"/>
            <a:r>
              <a:rPr kumimoji="1" lang="en-US" altLang="ja-JP" sz="2400" dirty="0"/>
              <a:t>Smart collaboration using</a:t>
            </a:r>
          </a:p>
          <a:p>
            <a:pPr algn="ctr"/>
            <a:r>
              <a:rPr kumimoji="1" lang="en-US" altLang="ja-JP" sz="2400" dirty="0"/>
              <a:t>another browser on the smartphone</a:t>
            </a:r>
            <a:endParaRPr kumimoji="1" lang="ja-JP" altLang="en-US" sz="2400" dirty="0"/>
          </a:p>
        </p:txBody>
      </p:sp>
    </p:spTree>
    <p:extLst>
      <p:ext uri="{BB962C8B-B14F-4D97-AF65-F5344CB8AC3E}">
        <p14:creationId xmlns:p14="http://schemas.microsoft.com/office/powerpoint/2010/main" val="14487620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A2AE563-F12E-A147-BA3B-9A4746F4FC72}" vid="{5EB9D27B-D0CC-644E-BED3-159A281995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Template-2021-10-DD-WoT-F2F-Session-Presenter</Template>
  <TotalTime>32</TotalTime>
  <Words>3148</Words>
  <Application>Microsoft Office PowerPoint</Application>
  <PresentationFormat>ワイド画面</PresentationFormat>
  <Paragraphs>434</Paragraphs>
  <Slides>54</Slides>
  <Notes>39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StarSymbol</vt:lpstr>
      <vt:lpstr>Arial</vt:lpstr>
      <vt:lpstr>Calibri</vt:lpstr>
      <vt:lpstr>Times</vt:lpstr>
      <vt:lpstr>Times New Roman</vt:lpstr>
      <vt:lpstr>Wingdings</vt:lpstr>
      <vt:lpstr>Office テーマ</vt:lpstr>
      <vt:lpstr>W3C’s Standardization on  WoT and Smart Cities </vt:lpstr>
      <vt:lpstr>ToC</vt:lpstr>
      <vt:lpstr>Web technologies for various industries</vt:lpstr>
      <vt:lpstr>Web technology available everywhere</vt:lpstr>
      <vt:lpstr>Open Web Platform: HTML5 and related specs </vt:lpstr>
      <vt:lpstr>Familiar examples of HTML5 features</vt:lpstr>
      <vt:lpstr>Web as platform for data transfer - Independent from devices or OSs</vt:lpstr>
      <vt:lpstr>Web standards applied to various industries </vt:lpstr>
      <vt:lpstr>TV ー Broadcasting and communications </vt:lpstr>
      <vt:lpstr>Publishing ― From paper books to E-Books </vt:lpstr>
      <vt:lpstr>Automotive ―Connected cars using the Web technology</vt:lpstr>
      <vt:lpstr>And now for IoT ―WoT: IoT interconnection using the Web technology</vt:lpstr>
      <vt:lpstr>Web standardization by W3C</vt:lpstr>
      <vt:lpstr>W3C: The World Wide Web Consortium</vt:lpstr>
      <vt:lpstr>4 hosting organizations</vt:lpstr>
      <vt:lpstr>Web standardization: One Web / Web for All </vt:lpstr>
      <vt:lpstr>W3C Members</vt:lpstr>
      <vt:lpstr>W3C Groups ー Working Groups and Interest Groups</vt:lpstr>
      <vt:lpstr>W3C groups ― Business Groups and Community Groups </vt:lpstr>
      <vt:lpstr>Layers of the W3C standardization groups</vt:lpstr>
      <vt:lpstr>WoT (Web of Things)</vt:lpstr>
      <vt:lpstr>Various IoT platforms</vt:lpstr>
      <vt:lpstr>Problems of IoT silos </vt:lpstr>
      <vt:lpstr>WoT: IoT interconnection using the Web - Web as the platform for data transfer </vt:lpstr>
      <vt:lpstr>Unified vocabulary references by Thing Description</vt:lpstr>
      <vt:lpstr>PlugFest: Proof-of-Concept for interconnectivity </vt:lpstr>
      <vt:lpstr>WoT connects various IoT platforms with the Web</vt:lpstr>
      <vt:lpstr>Like this </vt:lpstr>
      <vt:lpstr>WoT participants within W3C </vt:lpstr>
      <vt:lpstr>Liaison with related SDOs</vt:lpstr>
      <vt:lpstr>Standardization status - REC Track documents (=W3C Specs)</vt:lpstr>
      <vt:lpstr>Standardization Status - Group Notes</vt:lpstr>
      <vt:lpstr>Demo at TPAC2019 in Fukuoka - TPAC (Technical Prenary &amp; Advisory Committee Meetings)</vt:lpstr>
      <vt:lpstr>Demo at virtual TPAC2020</vt:lpstr>
      <vt:lpstr>Demo at Virtual TPAC2021</vt:lpstr>
      <vt:lpstr> Expected use cases for the future apps</vt:lpstr>
      <vt:lpstr>WoT 1.1 Use Cases ― Multi-vendor integration</vt:lpstr>
      <vt:lpstr>WoT Positioning  ― Middleware for IoT purpses based on the Web platform!</vt:lpstr>
      <vt:lpstr>Categorization of the use cases - collaborative work with related WGs and SDOs</vt:lpstr>
      <vt:lpstr>Use cases – Vertical ones </vt:lpstr>
      <vt:lpstr>Use cases – Horizontal ones </vt:lpstr>
      <vt:lpstr>Extracting requirements from all the use cases ― collaboration with industries and SDOs</vt:lpstr>
      <vt:lpstr>Then towards WoT 2.0: WoT + DID + VC</vt:lpstr>
      <vt:lpstr>  Smart Cities</vt:lpstr>
      <vt:lpstr>Pros and Cons of Smart Cities…</vt:lpstr>
      <vt:lpstr>Various Adoptions All Over the World</vt:lpstr>
      <vt:lpstr>Need for a Standardization</vt:lpstr>
      <vt:lpstr>Smart Cities Discussion at W3C</vt:lpstr>
      <vt:lpstr>Goals and Deliverables of The Workshop</vt:lpstr>
      <vt:lpstr>W3C Standardization Cycle ― based on industry use cases and implementations</vt:lpstr>
      <vt:lpstr>Criticism</vt:lpstr>
      <vt:lpstr>Data Governance for Smart Cities</vt:lpstr>
      <vt:lpstr>Please remember Web technology for whom? - When / Where / For whom / How it works</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W3C’s Standardization on  WoT and Smart Cities</dc:title>
  <dc:creator>Ashimura Kazuyuki</dc:creator>
  <cp:lastModifiedBy>Ashimura Kazuyuki</cp:lastModifiedBy>
  <cp:revision>3</cp:revision>
  <dcterms:created xsi:type="dcterms:W3CDTF">2022-02-01T18:42:51Z</dcterms:created>
  <dcterms:modified xsi:type="dcterms:W3CDTF">2022-02-01T20:10:47Z</dcterms:modified>
</cp:coreProperties>
</file>